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82" r:id="rId3"/>
    <p:sldId id="292" r:id="rId4"/>
    <p:sldId id="272" r:id="rId5"/>
    <p:sldId id="287" r:id="rId6"/>
    <p:sldId id="288" r:id="rId7"/>
    <p:sldId id="283" r:id="rId8"/>
    <p:sldId id="284" r:id="rId9"/>
    <p:sldId id="276" r:id="rId10"/>
  </p:sldIdLst>
  <p:sldSz cx="18288000" cy="10287000"/>
  <p:notesSz cx="6858000" cy="9144000"/>
  <p:embeddedFontLst>
    <p:embeddedFont>
      <p:font typeface="Calibri" panose="020F0502020204030204" pitchFamily="34" charset="0"/>
      <p:regular r:id="rId11"/>
      <p:bold r:id="rId12"/>
      <p:italic r:id="rId13"/>
      <p:boldItalic r:id="rId14"/>
    </p:embeddedFont>
    <p:embeddedFont>
      <p:font typeface="Garet Bold" panose="020B0604020202020204" charset="0"/>
      <p:regular r:id="rId15"/>
    </p:embeddedFont>
    <p:embeddedFont>
      <p:font typeface="Public Sans" panose="020B0604020202020204" charset="0"/>
      <p:regular r:id="rId1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EDF1"/>
    <a:srgbClr val="B1D1BF"/>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autoAdjust="0"/>
    <p:restoredTop sz="96395" autoAdjust="0"/>
  </p:normalViewPr>
  <p:slideViewPr>
    <p:cSldViewPr>
      <p:cViewPr varScale="1">
        <p:scale>
          <a:sx n="77" d="100"/>
          <a:sy n="77" d="100"/>
        </p:scale>
        <p:origin x="414" y="1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6.fntdata"/><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4.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8.svg"/><Relationship Id="rId3" Type="http://schemas.openxmlformats.org/officeDocument/2006/relationships/image" Target="../media/image8.svg"/><Relationship Id="rId7" Type="http://schemas.openxmlformats.org/officeDocument/2006/relationships/image" Target="../media/image12.svg"/><Relationship Id="rId12"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6.svg"/><Relationship Id="rId5" Type="http://schemas.openxmlformats.org/officeDocument/2006/relationships/image" Target="../media/image10.svg"/><Relationship Id="rId15" Type="http://schemas.openxmlformats.org/officeDocument/2006/relationships/image" Target="../media/image20.sv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image" Target="../media/image14.svg"/><Relationship Id="rId1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32.svg"/><Relationship Id="rId3" Type="http://schemas.microsoft.com/office/2007/relationships/hdphoto" Target="../media/hdphoto1.wdp"/><Relationship Id="rId7" Type="http://schemas.openxmlformats.org/officeDocument/2006/relationships/image" Target="../media/image26.svg"/><Relationship Id="rId12"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30.svg"/><Relationship Id="rId5" Type="http://schemas.openxmlformats.org/officeDocument/2006/relationships/image" Target="../media/image24.svg"/><Relationship Id="rId15" Type="http://schemas.openxmlformats.org/officeDocument/2006/relationships/image" Target="../media/image34.svg"/><Relationship Id="rId10" Type="http://schemas.openxmlformats.org/officeDocument/2006/relationships/image" Target="../media/image15.png"/><Relationship Id="rId4" Type="http://schemas.openxmlformats.org/officeDocument/2006/relationships/image" Target="../media/image12.png"/><Relationship Id="rId9" Type="http://schemas.openxmlformats.org/officeDocument/2006/relationships/image" Target="../media/image28.svg"/><Relationship Id="rId14"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2514600" y="1409700"/>
            <a:ext cx="12039600" cy="3632533"/>
          </a:xfrm>
          <a:prstGeom prst="rect">
            <a:avLst/>
          </a:prstGeom>
        </p:spPr>
        <p:txBody>
          <a:bodyPr wrap="square" lIns="0" tIns="0" rIns="0" bIns="0" rtlCol="0" anchor="t">
            <a:spAutoFit/>
          </a:bodyPr>
          <a:lstStyle/>
          <a:p>
            <a:pPr algn="ctr">
              <a:lnSpc>
                <a:spcPts val="5685"/>
              </a:lnSpc>
            </a:pPr>
            <a:r>
              <a:rPr lang="en-US" sz="4738" spc="-47" dirty="0">
                <a:solidFill>
                  <a:srgbClr val="000000"/>
                </a:solidFill>
              </a:rPr>
              <a:t>УПУТСТВО ЗА </a:t>
            </a:r>
            <a:r>
              <a:rPr lang="sr-Cyrl-RS" sz="4738" spc="-47" dirty="0">
                <a:solidFill>
                  <a:srgbClr val="000000"/>
                </a:solidFill>
              </a:rPr>
              <a:t>СПРОВОЂЕЊЕ ПРОВЕРЕ КОМПЕТЕНЦИЈА У ИЗБОРНОМ ПОСТУПКУ</a:t>
            </a:r>
          </a:p>
          <a:p>
            <a:pPr algn="ctr">
              <a:lnSpc>
                <a:spcPts val="5685"/>
              </a:lnSpc>
            </a:pPr>
            <a:r>
              <a:rPr lang="ru-RU" sz="4800" dirty="0"/>
              <a:t>за извршилачка радна места и пријем приправника</a:t>
            </a:r>
          </a:p>
          <a:p>
            <a:pPr algn="ctr">
              <a:lnSpc>
                <a:spcPts val="5685"/>
              </a:lnSpc>
            </a:pPr>
            <a:endParaRPr lang="en-US" sz="4738" spc="-47" dirty="0">
              <a:solidFill>
                <a:srgbClr val="000000"/>
              </a:solidFill>
            </a:endParaRPr>
          </a:p>
        </p:txBody>
      </p:sp>
      <p:sp>
        <p:nvSpPr>
          <p:cNvPr id="4" name="TextBox 4"/>
          <p:cNvSpPr txBox="1"/>
          <p:nvPr/>
        </p:nvSpPr>
        <p:spPr>
          <a:xfrm>
            <a:off x="3719945" y="4771603"/>
            <a:ext cx="9525000" cy="1292662"/>
          </a:xfrm>
          <a:prstGeom prst="rect">
            <a:avLst/>
          </a:prstGeom>
        </p:spPr>
        <p:txBody>
          <a:bodyPr wrap="square" lIns="0" tIns="0" rIns="0" bIns="0" rtlCol="0" anchor="t">
            <a:spAutoFit/>
          </a:bodyPr>
          <a:lstStyle/>
          <a:p>
            <a:pPr algn="ctr"/>
            <a:r>
              <a:rPr lang="sr-Cyrl-RS" sz="2800" spc="-47" dirty="0">
                <a:solidFill>
                  <a:srgbClr val="000000"/>
                </a:solidFill>
              </a:rPr>
              <a:t>Упутство је намењено конкурсној комисији и </a:t>
            </a:r>
            <a:r>
              <a:rPr lang="en-US" sz="2800" spc="-47" dirty="0" err="1">
                <a:solidFill>
                  <a:srgbClr val="000000"/>
                </a:solidFill>
              </a:rPr>
              <a:t>запослен</a:t>
            </a:r>
            <a:r>
              <a:rPr lang="sr-Cyrl-RS" sz="2800" spc="-47" dirty="0">
                <a:solidFill>
                  <a:srgbClr val="000000"/>
                </a:solidFill>
              </a:rPr>
              <a:t>има</a:t>
            </a:r>
            <a:r>
              <a:rPr lang="en-US" sz="2800" spc="-47" dirty="0">
                <a:solidFill>
                  <a:srgbClr val="000000"/>
                </a:solidFill>
              </a:rPr>
              <a:t> </a:t>
            </a:r>
            <a:r>
              <a:rPr lang="en-US" sz="2800" spc="-47" dirty="0" err="1">
                <a:solidFill>
                  <a:srgbClr val="000000"/>
                </a:solidFill>
              </a:rPr>
              <a:t>који</a:t>
            </a:r>
            <a:r>
              <a:rPr lang="en-US" sz="2800" spc="-47" dirty="0">
                <a:solidFill>
                  <a:srgbClr val="000000"/>
                </a:solidFill>
              </a:rPr>
              <a:t> </a:t>
            </a:r>
            <a:r>
              <a:rPr lang="en-US" sz="2800" spc="-47" dirty="0" err="1">
                <a:solidFill>
                  <a:srgbClr val="000000"/>
                </a:solidFill>
              </a:rPr>
              <a:t>обављају</a:t>
            </a:r>
            <a:r>
              <a:rPr lang="en-US" sz="2800" spc="-47" dirty="0">
                <a:solidFill>
                  <a:srgbClr val="000000"/>
                </a:solidFill>
              </a:rPr>
              <a:t> </a:t>
            </a:r>
            <a:r>
              <a:rPr lang="en-US" sz="2800" spc="-47" dirty="0" err="1">
                <a:solidFill>
                  <a:srgbClr val="000000"/>
                </a:solidFill>
              </a:rPr>
              <a:t>послове</a:t>
            </a:r>
            <a:r>
              <a:rPr lang="en-US" sz="2800" spc="-47" dirty="0">
                <a:solidFill>
                  <a:srgbClr val="000000"/>
                </a:solidFill>
              </a:rPr>
              <a:t> </a:t>
            </a:r>
            <a:r>
              <a:rPr lang="en-US" sz="2800" spc="-47" dirty="0" err="1">
                <a:solidFill>
                  <a:srgbClr val="000000"/>
                </a:solidFill>
              </a:rPr>
              <a:t>управљања</a:t>
            </a:r>
            <a:r>
              <a:rPr lang="en-US" sz="2800" spc="-47" dirty="0">
                <a:solidFill>
                  <a:srgbClr val="000000"/>
                </a:solidFill>
              </a:rPr>
              <a:t> </a:t>
            </a:r>
            <a:r>
              <a:rPr lang="en-US" sz="2800" spc="-47" dirty="0" err="1">
                <a:solidFill>
                  <a:srgbClr val="000000"/>
                </a:solidFill>
              </a:rPr>
              <a:t>људским</a:t>
            </a:r>
            <a:r>
              <a:rPr lang="en-US" sz="2800" spc="-47" dirty="0">
                <a:solidFill>
                  <a:srgbClr val="000000"/>
                </a:solidFill>
              </a:rPr>
              <a:t> </a:t>
            </a:r>
            <a:r>
              <a:rPr lang="en-US" sz="2800" spc="-47" dirty="0" err="1">
                <a:solidFill>
                  <a:srgbClr val="000000"/>
                </a:solidFill>
              </a:rPr>
              <a:t>ресурсима</a:t>
            </a:r>
            <a:r>
              <a:rPr lang="en-US" sz="2800" spc="-47" dirty="0">
                <a:solidFill>
                  <a:srgbClr val="000000"/>
                </a:solidFill>
              </a:rPr>
              <a:t> у </a:t>
            </a:r>
            <a:r>
              <a:rPr lang="en-US" sz="2800" spc="-47" dirty="0" err="1">
                <a:solidFill>
                  <a:srgbClr val="000000"/>
                </a:solidFill>
              </a:rPr>
              <a:t>органима</a:t>
            </a:r>
            <a:r>
              <a:rPr lang="en-US" sz="2800" spc="-47" dirty="0">
                <a:solidFill>
                  <a:srgbClr val="000000"/>
                </a:solidFill>
              </a:rPr>
              <a:t> </a:t>
            </a:r>
            <a:r>
              <a:rPr lang="en-US" sz="2800" spc="-47" dirty="0" err="1">
                <a:solidFill>
                  <a:srgbClr val="000000"/>
                </a:solidFill>
              </a:rPr>
              <a:t>јединице</a:t>
            </a:r>
            <a:r>
              <a:rPr lang="en-US" sz="2800" spc="-47" dirty="0">
                <a:solidFill>
                  <a:srgbClr val="000000"/>
                </a:solidFill>
              </a:rPr>
              <a:t> </a:t>
            </a:r>
            <a:r>
              <a:rPr lang="en-US" sz="2800" spc="-47" dirty="0" err="1">
                <a:solidFill>
                  <a:srgbClr val="000000"/>
                </a:solidFill>
              </a:rPr>
              <a:t>локалне</a:t>
            </a:r>
            <a:r>
              <a:rPr lang="en-US" sz="2800" spc="-47" dirty="0">
                <a:solidFill>
                  <a:srgbClr val="000000"/>
                </a:solidFill>
              </a:rPr>
              <a:t> </a:t>
            </a:r>
            <a:r>
              <a:rPr lang="en-US" sz="2800" spc="-47" dirty="0" err="1">
                <a:solidFill>
                  <a:srgbClr val="000000"/>
                </a:solidFill>
              </a:rPr>
              <a:t>самоуправе</a:t>
            </a:r>
            <a:endParaRPr lang="en-US" sz="2800" spc="-47" dirty="0">
              <a:solidFill>
                <a:srgbClr val="000000"/>
              </a:solidFill>
            </a:endParaRPr>
          </a:p>
        </p:txBody>
      </p:sp>
      <p:sp>
        <p:nvSpPr>
          <p:cNvPr id="5" name="TextBox 4"/>
          <p:cNvSpPr txBox="1"/>
          <p:nvPr/>
        </p:nvSpPr>
        <p:spPr>
          <a:xfrm>
            <a:off x="914400" y="9258300"/>
            <a:ext cx="7010400" cy="743793"/>
          </a:xfrm>
          <a:prstGeom prst="rect">
            <a:avLst/>
          </a:prstGeom>
        </p:spPr>
        <p:txBody>
          <a:bodyPr wrap="square" lIns="0" tIns="0" rIns="0" bIns="0" rtlCol="0" anchor="t">
            <a:spAutoFit/>
          </a:bodyPr>
          <a:lstStyle/>
          <a:p>
            <a:pPr algn="ctr">
              <a:lnSpc>
                <a:spcPts val="2879"/>
              </a:lnSpc>
              <a:spcBef>
                <a:spcPct val="0"/>
              </a:spcBef>
            </a:pPr>
            <a:r>
              <a:rPr lang="sr-Cyrl-RS" sz="2399" b="1" dirty="0">
                <a:solidFill>
                  <a:srgbClr val="000000"/>
                </a:solidFill>
              </a:rPr>
              <a:t>МИНИСТАРСТВО ДРЖАВНЕ УПРАВЕ И ЛОКАЛНЕ САМОУПРАВЕ</a:t>
            </a:r>
            <a:r>
              <a:rPr lang="en-US" sz="2399" b="1" dirty="0">
                <a:solidFill>
                  <a:srgbClr val="000000"/>
                </a:solidFill>
              </a:rPr>
              <a:t> </a:t>
            </a:r>
          </a:p>
        </p:txBody>
      </p:sp>
      <p:sp>
        <p:nvSpPr>
          <p:cNvPr id="6" name="TextBox 4"/>
          <p:cNvSpPr txBox="1"/>
          <p:nvPr/>
        </p:nvSpPr>
        <p:spPr>
          <a:xfrm>
            <a:off x="10577945" y="9258299"/>
            <a:ext cx="6400800" cy="371897"/>
          </a:xfrm>
          <a:prstGeom prst="rect">
            <a:avLst/>
          </a:prstGeom>
        </p:spPr>
        <p:txBody>
          <a:bodyPr wrap="square" lIns="0" tIns="0" rIns="0" bIns="0" rtlCol="0" anchor="t">
            <a:spAutoFit/>
          </a:bodyPr>
          <a:lstStyle/>
          <a:p>
            <a:pPr algn="ctr">
              <a:lnSpc>
                <a:spcPts val="2879"/>
              </a:lnSpc>
              <a:spcBef>
                <a:spcPct val="0"/>
              </a:spcBef>
            </a:pPr>
            <a:r>
              <a:rPr lang="sr-Cyrl-RS" sz="2399" b="1" dirty="0">
                <a:solidFill>
                  <a:srgbClr val="000000"/>
                </a:solidFill>
              </a:rPr>
              <a:t>СЕКТОР ЗА УПРАВЉАЊЕ ЉУДСКИМ РЕСУРСИМА</a:t>
            </a:r>
            <a:r>
              <a:rPr lang="en-US" sz="2399" b="1" dirty="0">
                <a:solidFill>
                  <a:srgbClr val="000000"/>
                </a:solidFill>
              </a:rPr>
              <a:t> </a:t>
            </a:r>
          </a:p>
        </p:txBody>
      </p:sp>
      <p:sp>
        <p:nvSpPr>
          <p:cNvPr id="7" name="Rectangle 6"/>
          <p:cNvSpPr/>
          <p:nvPr/>
        </p:nvSpPr>
        <p:spPr>
          <a:xfrm rot="5400000">
            <a:off x="-4610100" y="4610100"/>
            <a:ext cx="10287000" cy="1066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rot="5400000">
            <a:off x="12597245" y="4610100"/>
            <a:ext cx="10287000" cy="1066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p:cNvGrpSpPr/>
          <p:nvPr/>
        </p:nvGrpSpPr>
        <p:grpSpPr>
          <a:xfrm>
            <a:off x="0" y="495300"/>
            <a:ext cx="16078200" cy="9791700"/>
            <a:chOff x="1774671" y="1332322"/>
            <a:chExt cx="37852794" cy="18278873"/>
          </a:xfrm>
        </p:grpSpPr>
        <p:grpSp>
          <p:nvGrpSpPr>
            <p:cNvPr id="31" name="Group 49"/>
            <p:cNvGrpSpPr/>
            <p:nvPr/>
          </p:nvGrpSpPr>
          <p:grpSpPr>
            <a:xfrm>
              <a:off x="4929779" y="9102839"/>
              <a:ext cx="13528824" cy="4299519"/>
              <a:chOff x="0" y="-57150"/>
              <a:chExt cx="3822238" cy="1214723"/>
            </a:xfrm>
          </p:grpSpPr>
          <p:sp>
            <p:nvSpPr>
              <p:cNvPr id="62" name="TextBox 51"/>
              <p:cNvSpPr txBox="1"/>
              <p:nvPr/>
            </p:nvSpPr>
            <p:spPr>
              <a:xfrm>
                <a:off x="0" y="-57150"/>
                <a:ext cx="2337519" cy="562096"/>
              </a:xfrm>
              <a:prstGeom prst="rect">
                <a:avLst/>
              </a:prstGeom>
            </p:spPr>
            <p:txBody>
              <a:bodyPr lIns="50800" tIns="50800" rIns="50800" bIns="50800" rtlCol="0" anchor="ctr"/>
              <a:lstStyle/>
              <a:p>
                <a:pPr algn="ctr">
                  <a:lnSpc>
                    <a:spcPts val="4060"/>
                  </a:lnSpc>
                </a:pPr>
                <a:endParaRPr/>
              </a:p>
            </p:txBody>
          </p:sp>
          <p:sp>
            <p:nvSpPr>
              <p:cNvPr id="61" name="Freeform 50"/>
              <p:cNvSpPr/>
              <p:nvPr/>
            </p:nvSpPr>
            <p:spPr>
              <a:xfrm>
                <a:off x="333706" y="652627"/>
                <a:ext cx="3488532" cy="504946"/>
              </a:xfrm>
              <a:custGeom>
                <a:avLst/>
                <a:gdLst/>
                <a:ahLst/>
                <a:cxnLst/>
                <a:rect l="l" t="t" r="r" b="b"/>
                <a:pathLst>
                  <a:path w="2451819" h="504946">
                    <a:moveTo>
                      <a:pt x="2248619" y="0"/>
                    </a:moveTo>
                    <a:lnTo>
                      <a:pt x="0" y="0"/>
                    </a:lnTo>
                    <a:lnTo>
                      <a:pt x="0" y="504946"/>
                    </a:lnTo>
                    <a:lnTo>
                      <a:pt x="2248619" y="504946"/>
                    </a:lnTo>
                    <a:lnTo>
                      <a:pt x="2451819" y="252473"/>
                    </a:lnTo>
                    <a:lnTo>
                      <a:pt x="2248619" y="0"/>
                    </a:lnTo>
                    <a:close/>
                  </a:path>
                </a:pathLst>
              </a:custGeom>
              <a:solidFill>
                <a:srgbClr val="B1D1BF">
                  <a:alpha val="37000"/>
                </a:srgbClr>
              </a:solidFill>
              <a:ln>
                <a:solidFill>
                  <a:schemeClr val="accent3">
                    <a:lumMod val="75000"/>
                  </a:schemeClr>
                </a:solidFill>
              </a:ln>
            </p:spPr>
            <p:txBody>
              <a:bodyPr anchor="ctr" anchorCtr="0"/>
              <a:lstStyle/>
              <a:p>
                <a:pPr algn="ctr"/>
                <a:r>
                  <a:rPr lang="sr-Cyrl-RS" sz="2800" dirty="0"/>
                  <a:t>ПОНАШАЈНЕ </a:t>
                </a:r>
                <a:r>
                  <a:rPr lang="sr-Cyrl-RS" sz="2800" dirty="0" smtClean="0"/>
                  <a:t>КОМПЕТЕНЦИЈЕ (ПК)</a:t>
                </a:r>
                <a:endParaRPr lang="en-GB" sz="2800" dirty="0"/>
              </a:p>
            </p:txBody>
          </p:sp>
        </p:grpSp>
        <p:grpSp>
          <p:nvGrpSpPr>
            <p:cNvPr id="32" name="Group 31"/>
            <p:cNvGrpSpPr/>
            <p:nvPr/>
          </p:nvGrpSpPr>
          <p:grpSpPr>
            <a:xfrm>
              <a:off x="1774671" y="1332322"/>
              <a:ext cx="37852794" cy="18278873"/>
              <a:chOff x="1774671" y="1332322"/>
              <a:chExt cx="37852794" cy="18278873"/>
            </a:xfrm>
          </p:grpSpPr>
          <p:grpSp>
            <p:nvGrpSpPr>
              <p:cNvPr id="33" name="Group 9"/>
              <p:cNvGrpSpPr/>
              <p:nvPr/>
            </p:nvGrpSpPr>
            <p:grpSpPr>
              <a:xfrm>
                <a:off x="1774671" y="16535370"/>
                <a:ext cx="8046588" cy="3075825"/>
                <a:chOff x="0" y="0"/>
                <a:chExt cx="1785823" cy="682635"/>
              </a:xfrm>
            </p:grpSpPr>
            <p:sp>
              <p:nvSpPr>
                <p:cNvPr id="59" name="Freeform 10"/>
                <p:cNvSpPr/>
                <p:nvPr/>
              </p:nvSpPr>
              <p:spPr>
                <a:xfrm>
                  <a:off x="0" y="0"/>
                  <a:ext cx="1785823" cy="682635"/>
                </a:xfrm>
                <a:custGeom>
                  <a:avLst/>
                  <a:gdLst/>
                  <a:ahLst/>
                  <a:cxnLst/>
                  <a:rect l="l" t="t" r="r" b="b"/>
                  <a:pathLst>
                    <a:path w="1785823" h="682635">
                      <a:moveTo>
                        <a:pt x="892911" y="0"/>
                      </a:moveTo>
                      <a:cubicBezTo>
                        <a:pt x="399770" y="0"/>
                        <a:pt x="0" y="152813"/>
                        <a:pt x="0" y="341317"/>
                      </a:cubicBezTo>
                      <a:cubicBezTo>
                        <a:pt x="0" y="529822"/>
                        <a:pt x="399770" y="682635"/>
                        <a:pt x="892911" y="682635"/>
                      </a:cubicBezTo>
                      <a:cubicBezTo>
                        <a:pt x="1386053" y="682635"/>
                        <a:pt x="1785823" y="529822"/>
                        <a:pt x="1785823" y="341317"/>
                      </a:cubicBezTo>
                      <a:cubicBezTo>
                        <a:pt x="1785823" y="152813"/>
                        <a:pt x="1386053" y="0"/>
                        <a:pt x="892911" y="0"/>
                      </a:cubicBezTo>
                      <a:close/>
                    </a:path>
                  </a:pathLst>
                </a:custGeom>
                <a:solidFill>
                  <a:schemeClr val="accent2">
                    <a:lumMod val="75000"/>
                  </a:schemeClr>
                </a:solidFill>
                <a:ln cap="sq">
                  <a:noFill/>
                  <a:prstDash val="solid"/>
                  <a:miter/>
                </a:ln>
              </p:spPr>
              <p:txBody>
                <a:bodyPr/>
                <a:lstStyle/>
                <a:p>
                  <a:endParaRPr lang="en-GB"/>
                </a:p>
              </p:txBody>
            </p:sp>
            <p:sp>
              <p:nvSpPr>
                <p:cNvPr id="60" name="TextBox 11"/>
                <p:cNvSpPr txBox="1"/>
                <p:nvPr/>
              </p:nvSpPr>
              <p:spPr>
                <a:xfrm>
                  <a:off x="167421" y="6847"/>
                  <a:ext cx="1450981" cy="611791"/>
                </a:xfrm>
                <a:prstGeom prst="rect">
                  <a:avLst/>
                </a:prstGeom>
              </p:spPr>
              <p:txBody>
                <a:bodyPr lIns="41015" tIns="41015" rIns="41015" bIns="41015" rtlCol="0" anchor="ctr"/>
                <a:lstStyle/>
                <a:p>
                  <a:pPr algn="ctr">
                    <a:lnSpc>
                      <a:spcPts val="4060"/>
                    </a:lnSpc>
                    <a:spcBef>
                      <a:spcPct val="0"/>
                    </a:spcBef>
                  </a:pPr>
                  <a:endParaRPr/>
                </a:p>
              </p:txBody>
            </p:sp>
          </p:grpSp>
          <p:grpSp>
            <p:nvGrpSpPr>
              <p:cNvPr id="34" name="Group 12"/>
              <p:cNvGrpSpPr/>
              <p:nvPr/>
            </p:nvGrpSpPr>
            <p:grpSpPr>
              <a:xfrm>
                <a:off x="2815366" y="16844280"/>
                <a:ext cx="6117951" cy="2200852"/>
                <a:chOff x="34818" y="42866"/>
                <a:chExt cx="2789025" cy="1003314"/>
              </a:xfrm>
            </p:grpSpPr>
            <p:sp>
              <p:nvSpPr>
                <p:cNvPr id="57" name="Freeform 13"/>
                <p:cNvSpPr/>
                <p:nvPr/>
              </p:nvSpPr>
              <p:spPr>
                <a:xfrm>
                  <a:off x="34818" y="104558"/>
                  <a:ext cx="2789025" cy="941622"/>
                </a:xfrm>
                <a:custGeom>
                  <a:avLst/>
                  <a:gdLst/>
                  <a:ahLst/>
                  <a:cxnLst/>
                  <a:rect l="l" t="t" r="r" b="b"/>
                  <a:pathLst>
                    <a:path w="2789025" h="1066840">
                      <a:moveTo>
                        <a:pt x="1394512" y="0"/>
                      </a:moveTo>
                      <a:cubicBezTo>
                        <a:pt x="624344" y="0"/>
                        <a:pt x="0" y="238820"/>
                        <a:pt x="0" y="533420"/>
                      </a:cubicBezTo>
                      <a:cubicBezTo>
                        <a:pt x="0" y="828019"/>
                        <a:pt x="624344" y="1066840"/>
                        <a:pt x="1394512" y="1066840"/>
                      </a:cubicBezTo>
                      <a:cubicBezTo>
                        <a:pt x="2164680" y="1066840"/>
                        <a:pt x="2789025" y="828019"/>
                        <a:pt x="2789025" y="533420"/>
                      </a:cubicBezTo>
                      <a:cubicBezTo>
                        <a:pt x="2789025" y="238820"/>
                        <a:pt x="2164680" y="0"/>
                        <a:pt x="1394512" y="0"/>
                      </a:cubicBezTo>
                      <a:close/>
                    </a:path>
                  </a:pathLst>
                </a:custGeom>
                <a:solidFill>
                  <a:srgbClr val="FFFFFF"/>
                </a:solidFill>
                <a:ln cap="sq">
                  <a:noFill/>
                  <a:prstDash val="solid"/>
                  <a:miter/>
                </a:ln>
              </p:spPr>
              <p:txBody>
                <a:bodyPr anchor="ctr" anchorCtr="0"/>
                <a:lstStyle/>
                <a:p>
                  <a:pPr algn="ctr"/>
                  <a:r>
                    <a:rPr lang="sr-Cyrl-RS" b="1" dirty="0"/>
                    <a:t>ИЗАБРАНИ</a:t>
                  </a:r>
                </a:p>
                <a:p>
                  <a:pPr algn="ctr"/>
                  <a:r>
                    <a:rPr lang="sr-Cyrl-RS" b="1" dirty="0"/>
                    <a:t> КАНДИДАТ</a:t>
                  </a:r>
                  <a:endParaRPr lang="en-GB" b="1" dirty="0"/>
                </a:p>
              </p:txBody>
            </p:sp>
            <p:sp>
              <p:nvSpPr>
                <p:cNvPr id="58" name="TextBox 14"/>
                <p:cNvSpPr txBox="1"/>
                <p:nvPr/>
              </p:nvSpPr>
              <p:spPr>
                <a:xfrm>
                  <a:off x="261471" y="42866"/>
                  <a:ext cx="2266082" cy="923957"/>
                </a:xfrm>
                <a:prstGeom prst="rect">
                  <a:avLst/>
                </a:prstGeom>
              </p:spPr>
              <p:txBody>
                <a:bodyPr lIns="41015" tIns="41015" rIns="41015" bIns="41015" rtlCol="0" anchor="ctr"/>
                <a:lstStyle/>
                <a:p>
                  <a:pPr algn="ctr">
                    <a:lnSpc>
                      <a:spcPts val="4060"/>
                    </a:lnSpc>
                    <a:spcBef>
                      <a:spcPct val="0"/>
                    </a:spcBef>
                  </a:pPr>
                  <a:endParaRPr/>
                </a:p>
              </p:txBody>
            </p:sp>
          </p:grpSp>
          <p:grpSp>
            <p:nvGrpSpPr>
              <p:cNvPr id="35" name="Group 36"/>
              <p:cNvGrpSpPr/>
              <p:nvPr/>
            </p:nvGrpSpPr>
            <p:grpSpPr>
              <a:xfrm rot="5400000">
                <a:off x="-1463781" y="9865103"/>
                <a:ext cx="14523493" cy="625932"/>
                <a:chOff x="0" y="0"/>
                <a:chExt cx="8355233" cy="360093"/>
              </a:xfrm>
            </p:grpSpPr>
            <p:sp>
              <p:nvSpPr>
                <p:cNvPr id="55" name="Freeform 37"/>
                <p:cNvSpPr/>
                <p:nvPr/>
              </p:nvSpPr>
              <p:spPr>
                <a:xfrm>
                  <a:off x="0" y="0"/>
                  <a:ext cx="8355233" cy="360093"/>
                </a:xfrm>
                <a:custGeom>
                  <a:avLst/>
                  <a:gdLst/>
                  <a:ahLst/>
                  <a:cxnLst/>
                  <a:rect l="l" t="t" r="r" b="b"/>
                  <a:pathLst>
                    <a:path w="8355233" h="360093">
                      <a:moveTo>
                        <a:pt x="8152033" y="0"/>
                      </a:moveTo>
                      <a:lnTo>
                        <a:pt x="0" y="0"/>
                      </a:lnTo>
                      <a:lnTo>
                        <a:pt x="0" y="360093"/>
                      </a:lnTo>
                      <a:lnTo>
                        <a:pt x="8152033" y="360093"/>
                      </a:lnTo>
                      <a:lnTo>
                        <a:pt x="8355233" y="180046"/>
                      </a:lnTo>
                      <a:lnTo>
                        <a:pt x="8152033" y="0"/>
                      </a:lnTo>
                      <a:close/>
                    </a:path>
                  </a:pathLst>
                </a:custGeom>
                <a:solidFill>
                  <a:srgbClr val="404040"/>
                </a:solidFill>
              </p:spPr>
              <p:txBody>
                <a:bodyPr/>
                <a:lstStyle/>
                <a:p>
                  <a:endParaRPr lang="en-GB"/>
                </a:p>
              </p:txBody>
            </p:sp>
            <p:sp>
              <p:nvSpPr>
                <p:cNvPr id="56" name="TextBox 38"/>
                <p:cNvSpPr txBox="1"/>
                <p:nvPr/>
              </p:nvSpPr>
              <p:spPr>
                <a:xfrm>
                  <a:off x="0" y="-57150"/>
                  <a:ext cx="8240933" cy="417243"/>
                </a:xfrm>
                <a:prstGeom prst="rect">
                  <a:avLst/>
                </a:prstGeom>
              </p:spPr>
              <p:txBody>
                <a:bodyPr lIns="50800" tIns="50800" rIns="50800" bIns="50800" rtlCol="0" anchor="ctr"/>
                <a:lstStyle/>
                <a:p>
                  <a:pPr algn="ctr">
                    <a:lnSpc>
                      <a:spcPts val="4060"/>
                    </a:lnSpc>
                  </a:pPr>
                  <a:endParaRPr/>
                </a:p>
              </p:txBody>
            </p:sp>
          </p:grpSp>
          <p:grpSp>
            <p:nvGrpSpPr>
              <p:cNvPr id="36" name="Group 40"/>
              <p:cNvGrpSpPr/>
              <p:nvPr/>
            </p:nvGrpSpPr>
            <p:grpSpPr>
              <a:xfrm rot="5400000">
                <a:off x="3874078" y="2292810"/>
                <a:ext cx="2795025" cy="900000"/>
                <a:chOff x="0" y="0"/>
                <a:chExt cx="1171256" cy="377145"/>
              </a:xfrm>
            </p:grpSpPr>
            <p:sp>
              <p:nvSpPr>
                <p:cNvPr id="53" name="Freeform 41"/>
                <p:cNvSpPr/>
                <p:nvPr/>
              </p:nvSpPr>
              <p:spPr>
                <a:xfrm>
                  <a:off x="0" y="0"/>
                  <a:ext cx="1171256" cy="377145"/>
                </a:xfrm>
                <a:custGeom>
                  <a:avLst/>
                  <a:gdLst/>
                  <a:ahLst/>
                  <a:cxnLst/>
                  <a:rect l="l" t="t" r="r" b="b"/>
                  <a:pathLst>
                    <a:path w="1171256" h="377145">
                      <a:moveTo>
                        <a:pt x="203200" y="0"/>
                      </a:moveTo>
                      <a:lnTo>
                        <a:pt x="1171256" y="0"/>
                      </a:lnTo>
                      <a:lnTo>
                        <a:pt x="968056" y="377145"/>
                      </a:lnTo>
                      <a:lnTo>
                        <a:pt x="0" y="377145"/>
                      </a:lnTo>
                      <a:lnTo>
                        <a:pt x="203200" y="0"/>
                      </a:lnTo>
                      <a:close/>
                    </a:path>
                  </a:pathLst>
                </a:custGeom>
                <a:solidFill>
                  <a:schemeClr val="accent2">
                    <a:lumMod val="75000"/>
                  </a:schemeClr>
                </a:solidFill>
              </p:spPr>
              <p:txBody>
                <a:bodyPr/>
                <a:lstStyle/>
                <a:p>
                  <a:endParaRPr lang="en-GB"/>
                </a:p>
              </p:txBody>
            </p:sp>
            <p:sp>
              <p:nvSpPr>
                <p:cNvPr id="54" name="TextBox 42"/>
                <p:cNvSpPr txBox="1"/>
                <p:nvPr/>
              </p:nvSpPr>
              <p:spPr>
                <a:xfrm>
                  <a:off x="101600" y="-57150"/>
                  <a:ext cx="968056" cy="434295"/>
                </a:xfrm>
                <a:prstGeom prst="rect">
                  <a:avLst/>
                </a:prstGeom>
              </p:spPr>
              <p:txBody>
                <a:bodyPr lIns="50800" tIns="50800" rIns="50800" bIns="50800" rtlCol="0" anchor="ctr"/>
                <a:lstStyle/>
                <a:p>
                  <a:pPr algn="ctr">
                    <a:lnSpc>
                      <a:spcPts val="4060"/>
                    </a:lnSpc>
                  </a:pPr>
                  <a:endParaRPr/>
                </a:p>
              </p:txBody>
            </p:sp>
          </p:grpSp>
          <p:grpSp>
            <p:nvGrpSpPr>
              <p:cNvPr id="37" name="Group 43"/>
              <p:cNvGrpSpPr/>
              <p:nvPr/>
            </p:nvGrpSpPr>
            <p:grpSpPr>
              <a:xfrm rot="-5400000">
                <a:off x="4920340" y="2286322"/>
                <a:ext cx="2808000" cy="900000"/>
                <a:chOff x="0" y="0"/>
                <a:chExt cx="1176693" cy="377145"/>
              </a:xfrm>
            </p:grpSpPr>
            <p:sp>
              <p:nvSpPr>
                <p:cNvPr id="51" name="Freeform 44"/>
                <p:cNvSpPr/>
                <p:nvPr/>
              </p:nvSpPr>
              <p:spPr>
                <a:xfrm>
                  <a:off x="0" y="0"/>
                  <a:ext cx="1176693" cy="377145"/>
                </a:xfrm>
                <a:custGeom>
                  <a:avLst/>
                  <a:gdLst/>
                  <a:ahLst/>
                  <a:cxnLst/>
                  <a:rect l="l" t="t" r="r" b="b"/>
                  <a:pathLst>
                    <a:path w="1176693" h="377145">
                      <a:moveTo>
                        <a:pt x="973493" y="0"/>
                      </a:moveTo>
                      <a:lnTo>
                        <a:pt x="0" y="0"/>
                      </a:lnTo>
                      <a:lnTo>
                        <a:pt x="203200" y="377145"/>
                      </a:lnTo>
                      <a:lnTo>
                        <a:pt x="1176693" y="377145"/>
                      </a:lnTo>
                      <a:lnTo>
                        <a:pt x="973493" y="0"/>
                      </a:lnTo>
                      <a:close/>
                    </a:path>
                  </a:pathLst>
                </a:custGeom>
                <a:solidFill>
                  <a:schemeClr val="accent2">
                    <a:lumMod val="75000"/>
                  </a:schemeClr>
                </a:solidFill>
              </p:spPr>
              <p:txBody>
                <a:bodyPr/>
                <a:lstStyle/>
                <a:p>
                  <a:endParaRPr lang="en-GB"/>
                </a:p>
              </p:txBody>
            </p:sp>
            <p:sp>
              <p:nvSpPr>
                <p:cNvPr id="52" name="TextBox 45"/>
                <p:cNvSpPr txBox="1"/>
                <p:nvPr/>
              </p:nvSpPr>
              <p:spPr>
                <a:xfrm>
                  <a:off x="101600" y="-57150"/>
                  <a:ext cx="973493" cy="434295"/>
                </a:xfrm>
                <a:prstGeom prst="rect">
                  <a:avLst/>
                </a:prstGeom>
              </p:spPr>
              <p:txBody>
                <a:bodyPr lIns="50800" tIns="50800" rIns="50800" bIns="50800" rtlCol="0" anchor="ctr"/>
                <a:lstStyle/>
                <a:p>
                  <a:pPr algn="ctr">
                    <a:lnSpc>
                      <a:spcPts val="4060"/>
                    </a:lnSpc>
                  </a:pPr>
                  <a:endParaRPr/>
                </a:p>
              </p:txBody>
            </p:sp>
          </p:grpSp>
          <p:grpSp>
            <p:nvGrpSpPr>
              <p:cNvPr id="38" name="Group 46"/>
              <p:cNvGrpSpPr/>
              <p:nvPr/>
            </p:nvGrpSpPr>
            <p:grpSpPr>
              <a:xfrm>
                <a:off x="4929779" y="6767944"/>
                <a:ext cx="33262509" cy="1989542"/>
                <a:chOff x="0" y="-57150"/>
                <a:chExt cx="9397508" cy="562096"/>
              </a:xfrm>
            </p:grpSpPr>
            <p:sp>
              <p:nvSpPr>
                <p:cNvPr id="49" name="Freeform 47"/>
                <p:cNvSpPr/>
                <p:nvPr/>
              </p:nvSpPr>
              <p:spPr>
                <a:xfrm>
                  <a:off x="0" y="0"/>
                  <a:ext cx="9397508" cy="504946"/>
                </a:xfrm>
                <a:custGeom>
                  <a:avLst/>
                  <a:gdLst/>
                  <a:ahLst/>
                  <a:cxnLst/>
                  <a:rect l="l" t="t" r="r" b="b"/>
                  <a:pathLst>
                    <a:path w="2451819" h="504946">
                      <a:moveTo>
                        <a:pt x="2248619" y="0"/>
                      </a:moveTo>
                      <a:lnTo>
                        <a:pt x="0" y="0"/>
                      </a:lnTo>
                      <a:lnTo>
                        <a:pt x="0" y="504946"/>
                      </a:lnTo>
                      <a:lnTo>
                        <a:pt x="2248619" y="504946"/>
                      </a:lnTo>
                      <a:lnTo>
                        <a:pt x="2451819" y="252473"/>
                      </a:lnTo>
                      <a:lnTo>
                        <a:pt x="2248619" y="0"/>
                      </a:lnTo>
                      <a:close/>
                    </a:path>
                  </a:pathLst>
                </a:custGeom>
                <a:solidFill>
                  <a:srgbClr val="EFB1B1"/>
                </a:solidFill>
                <a:ln>
                  <a:solidFill>
                    <a:schemeClr val="accent2">
                      <a:lumMod val="50000"/>
                    </a:schemeClr>
                  </a:solidFill>
                </a:ln>
              </p:spPr>
              <p:txBody>
                <a:bodyPr/>
                <a:lstStyle/>
                <a:p>
                  <a:pPr algn="ctr"/>
                  <a:r>
                    <a:rPr lang="sr-Cyrl-RS" sz="4000" dirty="0"/>
                    <a:t>ПОСЕБНЕ ФУНКЦИОНАЛНЕ </a:t>
                  </a:r>
                  <a:r>
                    <a:rPr lang="sr-Cyrl-RS" sz="4000" dirty="0" smtClean="0"/>
                    <a:t>КОМПЕТЕНЦИЈЕ (ПФК)</a:t>
                  </a:r>
                  <a:endParaRPr lang="en-GB" sz="4000" dirty="0"/>
                </a:p>
              </p:txBody>
            </p:sp>
            <p:sp>
              <p:nvSpPr>
                <p:cNvPr id="50" name="TextBox 48"/>
                <p:cNvSpPr txBox="1"/>
                <p:nvPr/>
              </p:nvSpPr>
              <p:spPr>
                <a:xfrm>
                  <a:off x="0" y="-57150"/>
                  <a:ext cx="2337519" cy="562096"/>
                </a:xfrm>
                <a:prstGeom prst="rect">
                  <a:avLst/>
                </a:prstGeom>
              </p:spPr>
              <p:txBody>
                <a:bodyPr lIns="50800" tIns="50800" rIns="50800" bIns="50800" rtlCol="0" anchor="ctr"/>
                <a:lstStyle/>
                <a:p>
                  <a:pPr algn="ctr">
                    <a:lnSpc>
                      <a:spcPts val="4060"/>
                    </a:lnSpc>
                  </a:pPr>
                  <a:endParaRPr/>
                </a:p>
              </p:txBody>
            </p:sp>
          </p:grpSp>
          <p:grpSp>
            <p:nvGrpSpPr>
              <p:cNvPr id="39" name="Group 52"/>
              <p:cNvGrpSpPr/>
              <p:nvPr/>
            </p:nvGrpSpPr>
            <p:grpSpPr>
              <a:xfrm>
                <a:off x="4929771" y="9430949"/>
                <a:ext cx="30750956" cy="3985816"/>
                <a:chOff x="-2" y="-621148"/>
                <a:chExt cx="8687930" cy="1126094"/>
              </a:xfrm>
            </p:grpSpPr>
            <p:sp>
              <p:nvSpPr>
                <p:cNvPr id="47" name="Freeform 53"/>
                <p:cNvSpPr/>
                <p:nvPr/>
              </p:nvSpPr>
              <p:spPr>
                <a:xfrm>
                  <a:off x="-2" y="-621148"/>
                  <a:ext cx="8687930" cy="504946"/>
                </a:xfrm>
                <a:custGeom>
                  <a:avLst/>
                  <a:gdLst/>
                  <a:ahLst/>
                  <a:cxnLst/>
                  <a:rect l="l" t="t" r="r" b="b"/>
                  <a:pathLst>
                    <a:path w="2451819" h="504946">
                      <a:moveTo>
                        <a:pt x="2248619" y="0"/>
                      </a:moveTo>
                      <a:lnTo>
                        <a:pt x="0" y="0"/>
                      </a:lnTo>
                      <a:lnTo>
                        <a:pt x="0" y="504946"/>
                      </a:lnTo>
                      <a:lnTo>
                        <a:pt x="2248619" y="504946"/>
                      </a:lnTo>
                      <a:lnTo>
                        <a:pt x="2451819" y="252473"/>
                      </a:lnTo>
                      <a:lnTo>
                        <a:pt x="2248619" y="0"/>
                      </a:lnTo>
                      <a:close/>
                    </a:path>
                  </a:pathLst>
                </a:custGeom>
                <a:solidFill>
                  <a:srgbClr val="B2CFC4"/>
                </a:solidFill>
                <a:ln>
                  <a:solidFill>
                    <a:schemeClr val="accent2">
                      <a:lumMod val="50000"/>
                    </a:schemeClr>
                  </a:solidFill>
                </a:ln>
              </p:spPr>
              <p:txBody>
                <a:bodyPr/>
                <a:lstStyle/>
                <a:p>
                  <a:pPr algn="ctr"/>
                  <a:r>
                    <a:rPr lang="sr-Cyrl-RS" sz="4000" dirty="0"/>
                    <a:t>ЗАВРШНИ РАЗГОВОР:</a:t>
                  </a:r>
                  <a:endParaRPr lang="en-GB" sz="4000" dirty="0"/>
                </a:p>
              </p:txBody>
            </p:sp>
            <p:sp>
              <p:nvSpPr>
                <p:cNvPr id="48" name="TextBox 54"/>
                <p:cNvSpPr txBox="1"/>
                <p:nvPr/>
              </p:nvSpPr>
              <p:spPr>
                <a:xfrm>
                  <a:off x="0" y="-57150"/>
                  <a:ext cx="2337519" cy="562096"/>
                </a:xfrm>
                <a:prstGeom prst="rect">
                  <a:avLst/>
                </a:prstGeom>
              </p:spPr>
              <p:txBody>
                <a:bodyPr lIns="50800" tIns="50800" rIns="50800" bIns="50800" rtlCol="0" anchor="ctr"/>
                <a:lstStyle/>
                <a:p>
                  <a:pPr algn="ctr">
                    <a:lnSpc>
                      <a:spcPts val="4060"/>
                    </a:lnSpc>
                  </a:pPr>
                  <a:endParaRPr/>
                </a:p>
              </p:txBody>
            </p:sp>
          </p:grpSp>
          <p:grpSp>
            <p:nvGrpSpPr>
              <p:cNvPr id="40" name="Group 55"/>
              <p:cNvGrpSpPr/>
              <p:nvPr/>
            </p:nvGrpSpPr>
            <p:grpSpPr>
              <a:xfrm>
                <a:off x="4929775" y="13762118"/>
                <a:ext cx="22139893" cy="1989542"/>
                <a:chOff x="-1" y="-57150"/>
                <a:chExt cx="6255085" cy="562096"/>
              </a:xfrm>
            </p:grpSpPr>
            <p:sp>
              <p:nvSpPr>
                <p:cNvPr id="45" name="Freeform 56"/>
                <p:cNvSpPr/>
                <p:nvPr/>
              </p:nvSpPr>
              <p:spPr>
                <a:xfrm>
                  <a:off x="-1" y="0"/>
                  <a:ext cx="6255085" cy="504946"/>
                </a:xfrm>
                <a:custGeom>
                  <a:avLst/>
                  <a:gdLst/>
                  <a:ahLst/>
                  <a:cxnLst/>
                  <a:rect l="l" t="t" r="r" b="b"/>
                  <a:pathLst>
                    <a:path w="2451819" h="504946">
                      <a:moveTo>
                        <a:pt x="2248619" y="0"/>
                      </a:moveTo>
                      <a:lnTo>
                        <a:pt x="0" y="0"/>
                      </a:lnTo>
                      <a:lnTo>
                        <a:pt x="0" y="504946"/>
                      </a:lnTo>
                      <a:lnTo>
                        <a:pt x="2248619" y="504946"/>
                      </a:lnTo>
                      <a:lnTo>
                        <a:pt x="2451819" y="252473"/>
                      </a:lnTo>
                      <a:lnTo>
                        <a:pt x="2248619" y="0"/>
                      </a:lnTo>
                      <a:close/>
                    </a:path>
                  </a:pathLst>
                </a:custGeom>
                <a:solidFill>
                  <a:srgbClr val="DDCBB9"/>
                </a:solidFill>
                <a:ln>
                  <a:solidFill>
                    <a:schemeClr val="accent2">
                      <a:lumMod val="50000"/>
                    </a:schemeClr>
                  </a:solidFill>
                </a:ln>
              </p:spPr>
              <p:txBody>
                <a:bodyPr/>
                <a:lstStyle/>
                <a:p>
                  <a:pPr algn="ctr"/>
                  <a:r>
                    <a:rPr lang="sr-Cyrl-RS" sz="4000" dirty="0" smtClean="0"/>
                    <a:t>ЛИСТА </a:t>
                  </a:r>
                  <a:r>
                    <a:rPr lang="sr-Cyrl-RS" sz="4000" dirty="0"/>
                    <a:t>КАНДИДАТА</a:t>
                  </a:r>
                  <a:endParaRPr lang="en-GB" sz="4000" dirty="0"/>
                </a:p>
              </p:txBody>
            </p:sp>
            <p:sp>
              <p:nvSpPr>
                <p:cNvPr id="46" name="TextBox 57"/>
                <p:cNvSpPr txBox="1"/>
                <p:nvPr/>
              </p:nvSpPr>
              <p:spPr>
                <a:xfrm>
                  <a:off x="0" y="-57150"/>
                  <a:ext cx="2337519" cy="562096"/>
                </a:xfrm>
                <a:prstGeom prst="rect">
                  <a:avLst/>
                </a:prstGeom>
              </p:spPr>
              <p:txBody>
                <a:bodyPr lIns="50800" tIns="50800" rIns="50800" bIns="50800" rtlCol="0" anchor="ctr"/>
                <a:lstStyle/>
                <a:p>
                  <a:pPr algn="ctr">
                    <a:lnSpc>
                      <a:spcPts val="4060"/>
                    </a:lnSpc>
                  </a:pPr>
                  <a:endParaRPr/>
                </a:p>
              </p:txBody>
            </p:sp>
          </p:grpSp>
          <p:grpSp>
            <p:nvGrpSpPr>
              <p:cNvPr id="41" name="Group 58"/>
              <p:cNvGrpSpPr/>
              <p:nvPr/>
            </p:nvGrpSpPr>
            <p:grpSpPr>
              <a:xfrm>
                <a:off x="4929779" y="4435067"/>
                <a:ext cx="34697686" cy="1989542"/>
                <a:chOff x="0" y="-57150"/>
                <a:chExt cx="9802982" cy="562096"/>
              </a:xfrm>
            </p:grpSpPr>
            <p:sp>
              <p:nvSpPr>
                <p:cNvPr id="43" name="Freeform 59"/>
                <p:cNvSpPr/>
                <p:nvPr/>
              </p:nvSpPr>
              <p:spPr>
                <a:xfrm>
                  <a:off x="0" y="0"/>
                  <a:ext cx="9802982" cy="504946"/>
                </a:xfrm>
                <a:custGeom>
                  <a:avLst/>
                  <a:gdLst/>
                  <a:ahLst/>
                  <a:cxnLst/>
                  <a:rect l="l" t="t" r="r" b="b"/>
                  <a:pathLst>
                    <a:path w="2451819" h="504946">
                      <a:moveTo>
                        <a:pt x="2248619" y="0"/>
                      </a:moveTo>
                      <a:lnTo>
                        <a:pt x="0" y="0"/>
                      </a:lnTo>
                      <a:lnTo>
                        <a:pt x="0" y="504946"/>
                      </a:lnTo>
                      <a:lnTo>
                        <a:pt x="2248619" y="504946"/>
                      </a:lnTo>
                      <a:lnTo>
                        <a:pt x="2451819" y="252473"/>
                      </a:lnTo>
                      <a:lnTo>
                        <a:pt x="2248619" y="0"/>
                      </a:lnTo>
                      <a:close/>
                    </a:path>
                  </a:pathLst>
                </a:custGeom>
                <a:solidFill>
                  <a:srgbClr val="F8E2A8"/>
                </a:solidFill>
                <a:ln>
                  <a:solidFill>
                    <a:schemeClr val="accent2">
                      <a:lumMod val="50000"/>
                    </a:schemeClr>
                  </a:solidFill>
                </a:ln>
              </p:spPr>
              <p:txBody>
                <a:bodyPr/>
                <a:lstStyle/>
                <a:p>
                  <a:pPr algn="ctr"/>
                  <a:r>
                    <a:rPr lang="sr-Cyrl-RS" sz="4000" dirty="0"/>
                    <a:t>ОПШТЕ ФУНКЦИОНАЛНЕ </a:t>
                  </a:r>
                  <a:r>
                    <a:rPr lang="sr-Cyrl-RS" sz="4000" dirty="0" smtClean="0"/>
                    <a:t>КОМПЕТЕНЦИЈЕ (ОФК)</a:t>
                  </a:r>
                  <a:endParaRPr lang="en-GB" sz="4000" dirty="0"/>
                </a:p>
              </p:txBody>
            </p:sp>
            <p:sp>
              <p:nvSpPr>
                <p:cNvPr id="44" name="TextBox 60"/>
                <p:cNvSpPr txBox="1"/>
                <p:nvPr/>
              </p:nvSpPr>
              <p:spPr>
                <a:xfrm>
                  <a:off x="0" y="-57150"/>
                  <a:ext cx="2337519" cy="562096"/>
                </a:xfrm>
                <a:prstGeom prst="rect">
                  <a:avLst/>
                </a:prstGeom>
              </p:spPr>
              <p:txBody>
                <a:bodyPr lIns="50800" tIns="50800" rIns="50800" bIns="50800" rtlCol="0" anchor="ctr"/>
                <a:lstStyle/>
                <a:p>
                  <a:pPr algn="ctr">
                    <a:lnSpc>
                      <a:spcPts val="4060"/>
                    </a:lnSpc>
                  </a:pPr>
                  <a:endParaRPr/>
                </a:p>
              </p:txBody>
            </p:sp>
          </p:grpSp>
        </p:grpSp>
      </p:grpSp>
      <p:sp>
        <p:nvSpPr>
          <p:cNvPr id="63" name="TextBox 62"/>
          <p:cNvSpPr txBox="1"/>
          <p:nvPr/>
        </p:nvSpPr>
        <p:spPr>
          <a:xfrm>
            <a:off x="2188521" y="176249"/>
            <a:ext cx="15642279" cy="1323439"/>
          </a:xfrm>
          <a:prstGeom prst="rect">
            <a:avLst/>
          </a:prstGeom>
          <a:noFill/>
        </p:spPr>
        <p:txBody>
          <a:bodyPr wrap="square" rtlCol="0">
            <a:spAutoFit/>
          </a:bodyPr>
          <a:lstStyle/>
          <a:p>
            <a:pPr algn="ctr"/>
            <a:r>
              <a:rPr lang="sr-Cyrl-RS" sz="4000" dirty="0"/>
              <a:t>ИЗБОРНИ ПОСТУПАК ЗА ИЗВРШИЛАЧКА РАДНА МЕСТА И ПРИЈЕМ ПРИПРАВНИКА</a:t>
            </a:r>
            <a:endParaRPr lang="en-GB" sz="4000" dirty="0"/>
          </a:p>
        </p:txBody>
      </p:sp>
      <p:sp>
        <p:nvSpPr>
          <p:cNvPr id="64" name="Freeform 4"/>
          <p:cNvSpPr/>
          <p:nvPr/>
        </p:nvSpPr>
        <p:spPr>
          <a:xfrm>
            <a:off x="15634305" y="7858533"/>
            <a:ext cx="2563640" cy="2428467"/>
          </a:xfrm>
          <a:custGeom>
            <a:avLst/>
            <a:gdLst/>
            <a:ahLst/>
            <a:cxnLst/>
            <a:rect l="l" t="t" r="r" b="b"/>
            <a:pathLst>
              <a:path w="2563640" h="2428467">
                <a:moveTo>
                  <a:pt x="0" y="0"/>
                </a:moveTo>
                <a:lnTo>
                  <a:pt x="2563640" y="0"/>
                </a:lnTo>
                <a:lnTo>
                  <a:pt x="2563640" y="2428467"/>
                </a:lnTo>
                <a:lnTo>
                  <a:pt x="0" y="242846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GB"/>
          </a:p>
        </p:txBody>
      </p:sp>
      <p:sp>
        <p:nvSpPr>
          <p:cNvPr id="65" name="Freeform 50"/>
          <p:cNvSpPr/>
          <p:nvPr/>
        </p:nvSpPr>
        <p:spPr>
          <a:xfrm>
            <a:off x="7428668" y="6003620"/>
            <a:ext cx="5320946" cy="957406"/>
          </a:xfrm>
          <a:custGeom>
            <a:avLst/>
            <a:gdLst/>
            <a:ahLst/>
            <a:cxnLst/>
            <a:rect l="l" t="t" r="r" b="b"/>
            <a:pathLst>
              <a:path w="2451819" h="504946">
                <a:moveTo>
                  <a:pt x="2248619" y="0"/>
                </a:moveTo>
                <a:lnTo>
                  <a:pt x="0" y="0"/>
                </a:lnTo>
                <a:lnTo>
                  <a:pt x="0" y="504946"/>
                </a:lnTo>
                <a:lnTo>
                  <a:pt x="2248619" y="504946"/>
                </a:lnTo>
                <a:lnTo>
                  <a:pt x="2451819" y="252473"/>
                </a:lnTo>
                <a:lnTo>
                  <a:pt x="2248619" y="0"/>
                </a:lnTo>
                <a:close/>
              </a:path>
            </a:pathLst>
          </a:custGeom>
          <a:solidFill>
            <a:srgbClr val="B1D1BF">
              <a:alpha val="37000"/>
            </a:srgbClr>
          </a:solidFill>
          <a:ln>
            <a:solidFill>
              <a:schemeClr val="accent3">
                <a:lumMod val="75000"/>
              </a:schemeClr>
            </a:solidFill>
          </a:ln>
        </p:spPr>
        <p:txBody>
          <a:bodyPr anchor="ctr" anchorCtr="0"/>
          <a:lstStyle/>
          <a:p>
            <a:pPr algn="ctr"/>
            <a:r>
              <a:rPr lang="sr-Cyrl-RS" sz="2800" dirty="0"/>
              <a:t>МОТИВАЦИЈА ЗА РАД</a:t>
            </a:r>
            <a:endParaRPr lang="en-GB" sz="2800" dirty="0"/>
          </a:p>
        </p:txBody>
      </p:sp>
    </p:spTree>
    <p:extLst>
      <p:ext uri="{BB962C8B-B14F-4D97-AF65-F5344CB8AC3E}">
        <p14:creationId xmlns:p14="http://schemas.microsoft.com/office/powerpoint/2010/main" val="25777694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204071" y="1106020"/>
            <a:ext cx="36000" cy="187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5"/>
          <p:cNvSpPr/>
          <p:nvPr/>
        </p:nvSpPr>
        <p:spPr>
          <a:xfrm>
            <a:off x="296290" y="2994285"/>
            <a:ext cx="3851564" cy="3081695"/>
          </a:xfrm>
          <a:prstGeom prst="roundRect">
            <a:avLst/>
          </a:prstGeom>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sr-Cyrl-CS" sz="2400" dirty="0">
                <a:solidFill>
                  <a:schemeClr val="tx1"/>
                </a:solidFill>
                <a:ea typeface="Calibri" panose="020F0502020204030204" pitchFamily="34" charset="0"/>
                <a:cs typeface="Arial" panose="020B0604020202020204" pitchFamily="34" charset="0"/>
              </a:rPr>
              <a:t>Пре почетка изборног поступка, комисија прегледа пристигл</a:t>
            </a:r>
            <a:r>
              <a:rPr lang="sr-Latn-RS" sz="2400" dirty="0">
                <a:solidFill>
                  <a:schemeClr val="tx1"/>
                </a:solidFill>
                <a:ea typeface="Calibri" panose="020F0502020204030204" pitchFamily="34" charset="0"/>
                <a:cs typeface="Arial" panose="020B0604020202020204" pitchFamily="34" charset="0"/>
              </a:rPr>
              <a:t>e</a:t>
            </a:r>
            <a:r>
              <a:rPr lang="sr-Cyrl-CS" sz="2400" dirty="0">
                <a:solidFill>
                  <a:schemeClr val="tx1"/>
                </a:solidFill>
                <a:ea typeface="Calibri" panose="020F0502020204030204" pitchFamily="34" charset="0"/>
                <a:cs typeface="Arial" panose="020B0604020202020204" pitchFamily="34" charset="0"/>
              </a:rPr>
              <a:t> пријав</a:t>
            </a:r>
            <a:r>
              <a:rPr lang="sr-Latn-RS" sz="2400" dirty="0">
                <a:solidFill>
                  <a:schemeClr val="tx1"/>
                </a:solidFill>
                <a:ea typeface="Calibri" panose="020F0502020204030204" pitchFamily="34" charset="0"/>
                <a:cs typeface="Arial" panose="020B0604020202020204" pitchFamily="34" charset="0"/>
              </a:rPr>
              <a:t>e</a:t>
            </a:r>
            <a:r>
              <a:rPr lang="sr-Cyrl-RS" sz="2400" dirty="0">
                <a:solidFill>
                  <a:schemeClr val="tx1"/>
                </a:solidFill>
                <a:ea typeface="Calibri" panose="020F0502020204030204" pitchFamily="34" charset="0"/>
                <a:cs typeface="Arial" panose="020B0604020202020204" pitchFamily="34" charset="0"/>
              </a:rPr>
              <a:t> и</a:t>
            </a:r>
            <a:r>
              <a:rPr lang="sr-Cyrl-CS" sz="2400" dirty="0">
                <a:solidFill>
                  <a:schemeClr val="tx1"/>
                </a:solidFill>
                <a:ea typeface="Calibri" panose="020F0502020204030204" pitchFamily="34" charset="0"/>
                <a:cs typeface="Arial" panose="020B0604020202020204" pitchFamily="34" charset="0"/>
              </a:rPr>
              <a:t> сачи</a:t>
            </a:r>
            <a:r>
              <a:rPr lang="sr-Cyrl-RS" sz="2400" dirty="0">
                <a:solidFill>
                  <a:schemeClr val="tx1"/>
                </a:solidFill>
                <a:ea typeface="Calibri" panose="020F0502020204030204" pitchFamily="34" charset="0"/>
                <a:cs typeface="Arial" panose="020B0604020202020204" pitchFamily="34" charset="0"/>
              </a:rPr>
              <a:t>њава</a:t>
            </a:r>
            <a:r>
              <a:rPr lang="sr-Cyrl-CS" sz="2400" dirty="0">
                <a:solidFill>
                  <a:schemeClr val="tx1"/>
                </a:solidFill>
                <a:ea typeface="Calibri" panose="020F0502020204030204" pitchFamily="34" charset="0"/>
                <a:cs typeface="Arial" panose="020B0604020202020204" pitchFamily="34" charset="0"/>
              </a:rPr>
              <a:t> листу кандидата који ће бити тестирани у изборном поступку</a:t>
            </a:r>
            <a:endParaRPr lang="en-GB" sz="2400" dirty="0">
              <a:solidFill>
                <a:schemeClr val="tx1"/>
              </a:solidFill>
            </a:endParaRPr>
          </a:p>
        </p:txBody>
      </p:sp>
      <p:sp>
        <p:nvSpPr>
          <p:cNvPr id="18" name="Rectangle 17"/>
          <p:cNvSpPr/>
          <p:nvPr/>
        </p:nvSpPr>
        <p:spPr>
          <a:xfrm>
            <a:off x="7026551" y="2845787"/>
            <a:ext cx="45719" cy="23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ounded Rectangle 11"/>
          <p:cNvSpPr/>
          <p:nvPr/>
        </p:nvSpPr>
        <p:spPr>
          <a:xfrm>
            <a:off x="4920255" y="4809440"/>
            <a:ext cx="4527443" cy="4358640"/>
          </a:xfrm>
          <a:prstGeom prst="roundRect">
            <a:avLst/>
          </a:prstGeom>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ru-RU" sz="2400" dirty="0">
                <a:solidFill>
                  <a:schemeClr val="tx1"/>
                </a:solidFill>
              </a:rPr>
              <a:t>Прва фаза изборног поступка за извршилачка радна места и пријем  приправника је провера </a:t>
            </a:r>
            <a:r>
              <a:rPr lang="ru-RU" sz="2400" b="1" dirty="0">
                <a:solidFill>
                  <a:schemeClr val="tx1"/>
                </a:solidFill>
              </a:rPr>
              <a:t>општих функционалних компетенција (ОФК) </a:t>
            </a:r>
            <a:r>
              <a:rPr lang="ru-RU" sz="2400" dirty="0">
                <a:solidFill>
                  <a:schemeClr val="tx1"/>
                </a:solidFill>
              </a:rPr>
              <a:t>и врши се у Служби (кадровској јединици), уз обавезно присуство једног члана комисије </a:t>
            </a:r>
          </a:p>
        </p:txBody>
      </p:sp>
      <p:sp>
        <p:nvSpPr>
          <p:cNvPr id="19" name="Rectangle 18"/>
          <p:cNvSpPr/>
          <p:nvPr/>
        </p:nvSpPr>
        <p:spPr>
          <a:xfrm>
            <a:off x="12639754" y="5032987"/>
            <a:ext cx="45719" cy="205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ed Rectangle 8"/>
          <p:cNvSpPr/>
          <p:nvPr/>
        </p:nvSpPr>
        <p:spPr>
          <a:xfrm>
            <a:off x="10135467" y="6988760"/>
            <a:ext cx="7391400" cy="2230398"/>
          </a:xfrm>
          <a:prstGeom prst="roundRect">
            <a:avLst/>
          </a:prstGeom>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sr-Cyrl-CS" sz="2400" dirty="0">
                <a:solidFill>
                  <a:schemeClr val="tx1"/>
                </a:solidFill>
                <a:ea typeface="Calibri" panose="020F0502020204030204" pitchFamily="34" charset="0"/>
                <a:cs typeface="Arial" panose="020B0604020202020204" pitchFamily="34" charset="0"/>
              </a:rPr>
              <a:t>Све три компетенције се проверавају радом на компјутеру на електронској платформи, на којој се проверавају ОФК државних службеника у органима државне управе</a:t>
            </a:r>
          </a:p>
          <a:p>
            <a:pPr algn="just"/>
            <a:r>
              <a:rPr lang="sr-Cyrl-CS" sz="2400" dirty="0">
                <a:solidFill>
                  <a:schemeClr val="tx1"/>
                </a:solidFill>
                <a:ea typeface="Calibri" panose="020F0502020204030204" pitchFamily="34" charset="0"/>
                <a:cs typeface="Arial" panose="020B0604020202020204" pitchFamily="34" charset="0"/>
              </a:rPr>
              <a:t>Провера сваке од компетенција </a:t>
            </a:r>
            <a:r>
              <a:rPr lang="sr-Cyrl-CS" sz="2400" b="1" dirty="0">
                <a:solidFill>
                  <a:schemeClr val="tx1"/>
                </a:solidFill>
                <a:ea typeface="Calibri" panose="020F0502020204030204" pitchFamily="34" charset="0"/>
                <a:cs typeface="Arial" panose="020B0604020202020204" pitchFamily="34" charset="0"/>
              </a:rPr>
              <a:t>траје 45 минута</a:t>
            </a:r>
            <a:endParaRPr lang="en-GB" sz="2400" b="1" dirty="0">
              <a:solidFill>
                <a:schemeClr val="tx1"/>
              </a:solidFill>
            </a:endParaRPr>
          </a:p>
        </p:txBody>
      </p:sp>
      <p:sp>
        <p:nvSpPr>
          <p:cNvPr id="16" name="Rectangle 15"/>
          <p:cNvSpPr/>
          <p:nvPr/>
        </p:nvSpPr>
        <p:spPr>
          <a:xfrm rot="1309935">
            <a:off x="-697687" y="3659993"/>
            <a:ext cx="196920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Freeform 2"/>
          <p:cNvSpPr/>
          <p:nvPr/>
        </p:nvSpPr>
        <p:spPr>
          <a:xfrm rot="1336378">
            <a:off x="15021589" y="2411835"/>
            <a:ext cx="2743200" cy="4022141"/>
          </a:xfrm>
          <a:custGeom>
            <a:avLst/>
            <a:gdLst/>
            <a:ahLst/>
            <a:cxnLst/>
            <a:rect l="l" t="t" r="r" b="b"/>
            <a:pathLst>
              <a:path w="3949204" h="5208782">
                <a:moveTo>
                  <a:pt x="0" y="0"/>
                </a:moveTo>
                <a:lnTo>
                  <a:pt x="3949204" y="0"/>
                </a:lnTo>
                <a:lnTo>
                  <a:pt x="3949204" y="5208782"/>
                </a:lnTo>
                <a:lnTo>
                  <a:pt x="0" y="520878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GB"/>
          </a:p>
        </p:txBody>
      </p:sp>
      <p:sp>
        <p:nvSpPr>
          <p:cNvPr id="27" name="Oval 26"/>
          <p:cNvSpPr/>
          <p:nvPr/>
        </p:nvSpPr>
        <p:spPr>
          <a:xfrm>
            <a:off x="2064647" y="728953"/>
            <a:ext cx="314849" cy="4118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p:cNvSpPr/>
          <p:nvPr/>
        </p:nvSpPr>
        <p:spPr>
          <a:xfrm>
            <a:off x="6869127" y="2595186"/>
            <a:ext cx="314849" cy="4118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p:cNvSpPr/>
          <p:nvPr/>
        </p:nvSpPr>
        <p:spPr>
          <a:xfrm>
            <a:off x="12482329" y="4943847"/>
            <a:ext cx="314849" cy="4118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83F2FFFA-AB20-AACB-7DEC-F00670744531}"/>
              </a:ext>
            </a:extLst>
          </p:cNvPr>
          <p:cNvSpPr>
            <a:spLocks noGrp="1"/>
          </p:cNvSpPr>
          <p:nvPr>
            <p:ph type="title"/>
          </p:nvPr>
        </p:nvSpPr>
        <p:spPr>
          <a:xfrm>
            <a:off x="3962400" y="267574"/>
            <a:ext cx="14158127" cy="1143000"/>
          </a:xfrm>
        </p:spPr>
        <p:txBody>
          <a:bodyPr>
            <a:normAutofit fontScale="90000"/>
          </a:bodyPr>
          <a:lstStyle/>
          <a:p>
            <a:r>
              <a:rPr lang="sr-Cyrl-RS" sz="4400" dirty="0"/>
              <a:t>СПРОВОЂЕЊЕ ПРОВЕРЕ ОПШТИХ ФУНКЦИОНАЛНИХ КОМПЕТЕНЦИЈА (ОФК)</a:t>
            </a:r>
            <a:endParaRPr lang="en-GB" sz="4400" dirty="0"/>
          </a:p>
        </p:txBody>
      </p:sp>
    </p:spTree>
    <p:extLst>
      <p:ext uri="{BB962C8B-B14F-4D97-AF65-F5344CB8AC3E}">
        <p14:creationId xmlns:p14="http://schemas.microsoft.com/office/powerpoint/2010/main" val="5274535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91581" y="1426735"/>
            <a:ext cx="16581293"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623799" y="1308004"/>
            <a:ext cx="14692401" cy="566996"/>
          </a:xfrm>
          <a:prstGeom prst="rect">
            <a:avLst/>
          </a:prstGeom>
          <a:solidFill>
            <a:schemeClr val="bg1">
              <a:lumMod val="95000"/>
            </a:schemeClr>
          </a:solidFill>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ru-RU" sz="2400" b="1" dirty="0"/>
              <a:t>Сарадња са службом Владе за управљање кадровима (СУК) пре спровођења провере компетенција</a:t>
            </a:r>
          </a:p>
        </p:txBody>
      </p:sp>
      <p:sp>
        <p:nvSpPr>
          <p:cNvPr id="9" name="Rectangle 8"/>
          <p:cNvSpPr/>
          <p:nvPr/>
        </p:nvSpPr>
        <p:spPr>
          <a:xfrm flipH="1">
            <a:off x="336315" y="942667"/>
            <a:ext cx="350519" cy="716973"/>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sr-Cyrl-RS" sz="2800" b="1" dirty="0"/>
              <a:t>1</a:t>
            </a:r>
            <a:endParaRPr lang="en-GB" sz="2800" b="1" dirty="0"/>
          </a:p>
        </p:txBody>
      </p:sp>
      <p:sp>
        <p:nvSpPr>
          <p:cNvPr id="10" name="Rectangle 9"/>
          <p:cNvSpPr/>
          <p:nvPr/>
        </p:nvSpPr>
        <p:spPr>
          <a:xfrm>
            <a:off x="532970" y="1888702"/>
            <a:ext cx="16110028" cy="2462213"/>
          </a:xfrm>
          <a:prstGeom prst="rect">
            <a:avLst/>
          </a:prstGeom>
        </p:spPr>
        <p:txBody>
          <a:bodyPr wrap="square">
            <a:spAutoFit/>
          </a:bodyPr>
          <a:lstStyle/>
          <a:p>
            <a:pPr marL="342900" indent="-342900" algn="just">
              <a:buFont typeface="Arial" panose="020B0604020202020204" pitchFamily="34" charset="0"/>
              <a:buChar char="•"/>
            </a:pPr>
            <a:r>
              <a:rPr lang="ru-RU" sz="2200" dirty="0"/>
              <a:t>Подршку тестирању ОФК на </a:t>
            </a:r>
            <a:r>
              <a:rPr lang="ru-RU" sz="2200" dirty="0" smtClean="0"/>
              <a:t>електронској </a:t>
            </a:r>
            <a:r>
              <a:rPr lang="ru-RU" sz="2200" dirty="0"/>
              <a:t>платформи пружа СУК (контакт особа: Станоје </a:t>
            </a:r>
            <a:r>
              <a:rPr lang="ru-RU" sz="2200" dirty="0" smtClean="0"/>
              <a:t>Кнежевић, контакт телефон: 069 750 733)</a:t>
            </a:r>
            <a:endParaRPr lang="ru-RU" sz="2200" dirty="0"/>
          </a:p>
          <a:p>
            <a:pPr marL="342900" indent="-342900" algn="just">
              <a:buFont typeface="Arial" panose="020B0604020202020204" pitchFamily="34" charset="0"/>
              <a:buChar char="•"/>
            </a:pPr>
            <a:r>
              <a:rPr lang="ru-RU" sz="2200" dirty="0"/>
              <a:t>Чланови комисије  </a:t>
            </a:r>
            <a:r>
              <a:rPr lang="ru-RU" sz="2200" dirty="0" smtClean="0"/>
              <a:t>разматрају </a:t>
            </a:r>
            <a:r>
              <a:rPr lang="ru-RU" sz="2200" dirty="0"/>
              <a:t>одговарајући датум за спровођење провере ОФК-а и контактирају СУК у вези слободног термина за спровођење провере</a:t>
            </a:r>
          </a:p>
          <a:p>
            <a:pPr marL="342900" indent="-342900" algn="just">
              <a:buFont typeface="Arial" panose="020B0604020202020204" pitchFamily="34" charset="0"/>
              <a:buChar char="•"/>
            </a:pPr>
            <a:r>
              <a:rPr lang="ru-RU" sz="2200" dirty="0"/>
              <a:t>СУК доставља конкурсној комисији образац о кандидатима који треба да попуне</a:t>
            </a:r>
          </a:p>
          <a:p>
            <a:pPr marL="342900" indent="-342900" algn="just">
              <a:buFont typeface="Arial" panose="020B0604020202020204" pitchFamily="34" charset="0"/>
              <a:buChar char="•"/>
            </a:pPr>
            <a:r>
              <a:rPr lang="ru-RU" sz="2200" dirty="0"/>
              <a:t>Попуњен образац (шаблон) потребно је вратити СУК-у који </a:t>
            </a:r>
            <a:r>
              <a:rPr lang="ru-RU" sz="2200" dirty="0" smtClean="0"/>
              <a:t>даље потврђује </a:t>
            </a:r>
            <a:r>
              <a:rPr lang="ru-RU" sz="2200" dirty="0"/>
              <a:t>конкурсној комисији органа већ договорени термин за спровођење провере ОФК</a:t>
            </a:r>
          </a:p>
          <a:p>
            <a:pPr algn="just"/>
            <a:endParaRPr lang="en-GB" sz="2200" dirty="0"/>
          </a:p>
        </p:txBody>
      </p:sp>
      <p:sp>
        <p:nvSpPr>
          <p:cNvPr id="17" name="Rectangle 16"/>
          <p:cNvSpPr/>
          <p:nvPr/>
        </p:nvSpPr>
        <p:spPr>
          <a:xfrm>
            <a:off x="9216606" y="5555631"/>
            <a:ext cx="7072401" cy="1446550"/>
          </a:xfrm>
          <a:prstGeom prst="rect">
            <a:avLst/>
          </a:prstGeom>
        </p:spPr>
        <p:txBody>
          <a:bodyPr wrap="square">
            <a:spAutoFit/>
          </a:bodyPr>
          <a:lstStyle/>
          <a:p>
            <a:pPr algn="just"/>
            <a:r>
              <a:rPr lang="ru-RU" sz="2200" dirty="0"/>
              <a:t>Конкурсна комисија обавештава кандидате који су остварили услове за улазак у изборни поступак о датуму спровођења провере ОФК и то </a:t>
            </a:r>
            <a:r>
              <a:rPr lang="ru-RU" sz="2200" b="1" dirty="0"/>
              <a:t>најмање три дана пре </a:t>
            </a:r>
            <a:r>
              <a:rPr lang="ru-RU" sz="2200" dirty="0"/>
              <a:t>отпочињања изборног поступка</a:t>
            </a:r>
          </a:p>
        </p:txBody>
      </p:sp>
      <p:sp>
        <p:nvSpPr>
          <p:cNvPr id="18" name="Rectangle 17"/>
          <p:cNvSpPr/>
          <p:nvPr/>
        </p:nvSpPr>
        <p:spPr>
          <a:xfrm>
            <a:off x="1051039" y="5590829"/>
            <a:ext cx="5568465" cy="1446550"/>
          </a:xfrm>
          <a:prstGeom prst="rect">
            <a:avLst/>
          </a:prstGeom>
        </p:spPr>
        <p:txBody>
          <a:bodyPr wrap="square">
            <a:spAutoFit/>
          </a:bodyPr>
          <a:lstStyle/>
          <a:p>
            <a:pPr algn="just"/>
            <a:r>
              <a:rPr lang="ru-RU" sz="2200" dirty="0"/>
              <a:t>На дан тестирања, запослени у Служби у ЈЛС проверавају идентитет кандидата увидом у њихову личну карту и шифру пријаве путем које приступају провери ОФК</a:t>
            </a:r>
          </a:p>
        </p:txBody>
      </p:sp>
      <p:sp>
        <p:nvSpPr>
          <p:cNvPr id="23" name="Rectangle 22"/>
          <p:cNvSpPr/>
          <p:nvPr/>
        </p:nvSpPr>
        <p:spPr>
          <a:xfrm flipV="1">
            <a:off x="525084" y="4850613"/>
            <a:ext cx="16458335" cy="560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1226299" y="4610616"/>
            <a:ext cx="4710201" cy="566996"/>
          </a:xfrm>
          <a:prstGeom prst="rect">
            <a:avLst/>
          </a:prstGeom>
          <a:solidFill>
            <a:schemeClr val="bg1">
              <a:lumMod val="95000"/>
            </a:schemeClr>
          </a:solidFill>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ru-RU" sz="2400" b="1" dirty="0"/>
              <a:t>Спровођење провере</a:t>
            </a:r>
          </a:p>
        </p:txBody>
      </p:sp>
      <p:sp>
        <p:nvSpPr>
          <p:cNvPr id="15" name="Rectangle 14"/>
          <p:cNvSpPr/>
          <p:nvPr/>
        </p:nvSpPr>
        <p:spPr>
          <a:xfrm>
            <a:off x="9216606" y="4655529"/>
            <a:ext cx="7072401" cy="694162"/>
          </a:xfrm>
          <a:prstGeom prst="rect">
            <a:avLst/>
          </a:prstGeom>
          <a:solidFill>
            <a:schemeClr val="bg1">
              <a:lumMod val="95000"/>
            </a:schemeClr>
          </a:solidFill>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ru-RU" sz="2400" b="1" dirty="0"/>
              <a:t>Обавештавање кандидата о спровођењу провере</a:t>
            </a:r>
          </a:p>
        </p:txBody>
      </p:sp>
      <p:sp>
        <p:nvSpPr>
          <p:cNvPr id="20" name="Rectangle 19"/>
          <p:cNvSpPr/>
          <p:nvPr/>
        </p:nvSpPr>
        <p:spPr>
          <a:xfrm flipH="1">
            <a:off x="1051039" y="4285637"/>
            <a:ext cx="350519" cy="716973"/>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sr-Cyrl-RS" sz="2800" b="1" dirty="0"/>
              <a:t>3</a:t>
            </a:r>
            <a:endParaRPr lang="en-GB" sz="2800" b="1" dirty="0"/>
          </a:p>
        </p:txBody>
      </p:sp>
      <p:sp>
        <p:nvSpPr>
          <p:cNvPr id="16" name="Rectangle 15"/>
          <p:cNvSpPr/>
          <p:nvPr/>
        </p:nvSpPr>
        <p:spPr>
          <a:xfrm flipH="1">
            <a:off x="9016351" y="4374323"/>
            <a:ext cx="350519" cy="716973"/>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sr-Cyrl-RS" sz="2800" b="1" dirty="0"/>
              <a:t>2</a:t>
            </a:r>
            <a:endParaRPr lang="en-GB" sz="2800" b="1" dirty="0"/>
          </a:p>
        </p:txBody>
      </p:sp>
      <p:sp>
        <p:nvSpPr>
          <p:cNvPr id="24" name="Rectangle 23"/>
          <p:cNvSpPr/>
          <p:nvPr/>
        </p:nvSpPr>
        <p:spPr>
          <a:xfrm rot="16200000" flipH="1">
            <a:off x="15244874" y="3150616"/>
            <a:ext cx="3420000" cy="3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p:cNvSpPr/>
          <p:nvPr/>
        </p:nvSpPr>
        <p:spPr>
          <a:xfrm flipH="1">
            <a:off x="511574" y="8282526"/>
            <a:ext cx="11700627"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p:cNvSpPr/>
          <p:nvPr/>
        </p:nvSpPr>
        <p:spPr>
          <a:xfrm rot="16200000" flipH="1">
            <a:off x="-1159030" y="6570616"/>
            <a:ext cx="3420000" cy="3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Freeform 3"/>
          <p:cNvSpPr/>
          <p:nvPr/>
        </p:nvSpPr>
        <p:spPr>
          <a:xfrm>
            <a:off x="15041251" y="1067562"/>
            <a:ext cx="911926" cy="766559"/>
          </a:xfrm>
          <a:custGeom>
            <a:avLst/>
            <a:gdLst/>
            <a:ahLst/>
            <a:cxnLst/>
            <a:rect l="l" t="t" r="r" b="b"/>
            <a:pathLst>
              <a:path w="7494141" h="6540341">
                <a:moveTo>
                  <a:pt x="0" y="0"/>
                </a:moveTo>
                <a:lnTo>
                  <a:pt x="7494141" y="0"/>
                </a:lnTo>
                <a:lnTo>
                  <a:pt x="7494141" y="6540341"/>
                </a:lnTo>
                <a:lnTo>
                  <a:pt x="0" y="654034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GB"/>
          </a:p>
        </p:txBody>
      </p:sp>
      <p:sp>
        <p:nvSpPr>
          <p:cNvPr id="34" name="Oval 33"/>
          <p:cNvSpPr/>
          <p:nvPr/>
        </p:nvSpPr>
        <p:spPr>
          <a:xfrm>
            <a:off x="16780856" y="1265078"/>
            <a:ext cx="314849" cy="4118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p:cNvSpPr/>
          <p:nvPr/>
        </p:nvSpPr>
        <p:spPr>
          <a:xfrm>
            <a:off x="16780856" y="4644673"/>
            <a:ext cx="314849" cy="4118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p:cNvSpPr/>
          <p:nvPr/>
        </p:nvSpPr>
        <p:spPr>
          <a:xfrm>
            <a:off x="407525" y="4715426"/>
            <a:ext cx="314849" cy="4118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p:cNvSpPr/>
          <p:nvPr/>
        </p:nvSpPr>
        <p:spPr>
          <a:xfrm>
            <a:off x="393545" y="8080275"/>
            <a:ext cx="314849" cy="4118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TextBox 37"/>
          <p:cNvSpPr txBox="1"/>
          <p:nvPr/>
        </p:nvSpPr>
        <p:spPr>
          <a:xfrm>
            <a:off x="838200" y="93123"/>
            <a:ext cx="15793873" cy="707886"/>
          </a:xfrm>
          <a:prstGeom prst="rect">
            <a:avLst/>
          </a:prstGeom>
          <a:noFill/>
        </p:spPr>
        <p:txBody>
          <a:bodyPr wrap="square" rtlCol="0">
            <a:spAutoFit/>
          </a:bodyPr>
          <a:lstStyle/>
          <a:p>
            <a:pPr algn="ctr"/>
            <a:r>
              <a:rPr lang="sr-Cyrl-RS" sz="4000" dirty="0"/>
              <a:t>СПРОВОЂЕЊЕ ПРОВЕРЕ ОФК</a:t>
            </a:r>
            <a:endParaRPr lang="en-GB" sz="4000" dirty="0"/>
          </a:p>
        </p:txBody>
      </p:sp>
      <p:sp>
        <p:nvSpPr>
          <p:cNvPr id="28" name="TextBox 27"/>
          <p:cNvSpPr txBox="1"/>
          <p:nvPr/>
        </p:nvSpPr>
        <p:spPr>
          <a:xfrm>
            <a:off x="9776684" y="8607991"/>
            <a:ext cx="8305800" cy="1785104"/>
          </a:xfrm>
          <a:prstGeom prst="rect">
            <a:avLst/>
          </a:prstGeom>
          <a:noFill/>
        </p:spPr>
        <p:txBody>
          <a:bodyPr wrap="square" rtlCol="0">
            <a:spAutoFit/>
          </a:bodyPr>
          <a:lstStyle/>
          <a:p>
            <a:pPr algn="just"/>
            <a:r>
              <a:rPr lang="ru-RU" sz="2200" dirty="0"/>
              <a:t>Комисија сачињава извештај о резултатима провере </a:t>
            </a:r>
            <a:r>
              <a:rPr lang="sr-Cyrl-RS" sz="2200" dirty="0"/>
              <a:t>ОФК</a:t>
            </a:r>
            <a:r>
              <a:rPr lang="ru-RU" sz="2200" dirty="0"/>
              <a:t> свих кандидата, који садржи број постигнутих бодова по свакој</a:t>
            </a:r>
            <a:r>
              <a:rPr lang="sr-Latn-RS" sz="2200" dirty="0"/>
              <a:t> </a:t>
            </a:r>
            <a:r>
              <a:rPr lang="ru-RU" sz="2200" dirty="0"/>
              <a:t>компетенцији и доставља га Служби како би их објединила и обавестила</a:t>
            </a:r>
            <a:r>
              <a:rPr lang="sr-Latn-RS" sz="2200" dirty="0"/>
              <a:t> </a:t>
            </a:r>
            <a:r>
              <a:rPr lang="ru-RU" sz="2200" dirty="0"/>
              <a:t>кандидате</a:t>
            </a:r>
            <a:r>
              <a:rPr lang="sr-Latn-RS" sz="2200" dirty="0"/>
              <a:t> </a:t>
            </a:r>
            <a:r>
              <a:rPr lang="ru-RU" sz="2200" dirty="0"/>
              <a:t>о резултату </a:t>
            </a:r>
          </a:p>
          <a:p>
            <a:pPr algn="just"/>
            <a:endParaRPr lang="ru-RU" sz="2200" dirty="0"/>
          </a:p>
        </p:txBody>
      </p:sp>
      <p:sp>
        <p:nvSpPr>
          <p:cNvPr id="32" name="Rectangle 31"/>
          <p:cNvSpPr/>
          <p:nvPr/>
        </p:nvSpPr>
        <p:spPr>
          <a:xfrm>
            <a:off x="3430237" y="8061840"/>
            <a:ext cx="5027964" cy="566996"/>
          </a:xfrm>
          <a:prstGeom prst="rect">
            <a:avLst/>
          </a:prstGeom>
          <a:solidFill>
            <a:schemeClr val="bg1">
              <a:lumMod val="95000"/>
            </a:schemeClr>
          </a:solidFill>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ru-RU" sz="2400" b="1" dirty="0"/>
              <a:t>Провера тачности урађених тестова </a:t>
            </a:r>
          </a:p>
        </p:txBody>
      </p:sp>
      <p:sp>
        <p:nvSpPr>
          <p:cNvPr id="27" name="Rectangle 26"/>
          <p:cNvSpPr/>
          <p:nvPr/>
        </p:nvSpPr>
        <p:spPr>
          <a:xfrm flipH="1">
            <a:off x="3140454" y="7723070"/>
            <a:ext cx="350519" cy="716973"/>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sr-Cyrl-RS" sz="2800" b="1" dirty="0"/>
              <a:t>4</a:t>
            </a:r>
            <a:endParaRPr lang="en-GB" sz="2800" b="1" dirty="0"/>
          </a:p>
        </p:txBody>
      </p:sp>
      <p:sp>
        <p:nvSpPr>
          <p:cNvPr id="33" name="Rectangle 32"/>
          <p:cNvSpPr/>
          <p:nvPr/>
        </p:nvSpPr>
        <p:spPr>
          <a:xfrm>
            <a:off x="10515600" y="8028819"/>
            <a:ext cx="5586115" cy="566996"/>
          </a:xfrm>
          <a:prstGeom prst="rect">
            <a:avLst/>
          </a:prstGeom>
          <a:solidFill>
            <a:schemeClr val="bg1">
              <a:lumMod val="95000"/>
            </a:schemeClr>
          </a:solidFill>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ru-RU" sz="2400" b="1" dirty="0"/>
              <a:t>Извештај о резултатима тестирања</a:t>
            </a:r>
          </a:p>
        </p:txBody>
      </p:sp>
      <p:sp>
        <p:nvSpPr>
          <p:cNvPr id="39" name="Rectangle 38"/>
          <p:cNvSpPr/>
          <p:nvPr/>
        </p:nvSpPr>
        <p:spPr>
          <a:xfrm flipH="1">
            <a:off x="10340340" y="7670332"/>
            <a:ext cx="350519" cy="716973"/>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sr-Cyrl-RS" sz="2800" b="1" dirty="0"/>
              <a:t>5</a:t>
            </a:r>
            <a:endParaRPr lang="en-GB" sz="2800" b="1" dirty="0"/>
          </a:p>
        </p:txBody>
      </p:sp>
      <p:sp>
        <p:nvSpPr>
          <p:cNvPr id="2" name="Rectangle 1"/>
          <p:cNvSpPr/>
          <p:nvPr/>
        </p:nvSpPr>
        <p:spPr>
          <a:xfrm>
            <a:off x="336314" y="8719702"/>
            <a:ext cx="8274286" cy="1446550"/>
          </a:xfrm>
          <a:prstGeom prst="rect">
            <a:avLst/>
          </a:prstGeom>
        </p:spPr>
        <p:txBody>
          <a:bodyPr wrap="square">
            <a:spAutoFit/>
          </a:bodyPr>
          <a:lstStyle/>
          <a:p>
            <a:pPr algn="just"/>
            <a:r>
              <a:rPr lang="ru-RU" sz="2200" dirty="0"/>
              <a:t>Софтвер врши аутоматску обраду резултата тестирања ОФК осим за Дигиталну компетенцију</a:t>
            </a:r>
            <a:r>
              <a:rPr lang="sr-Latn-RS" sz="2200" dirty="0"/>
              <a:t> </a:t>
            </a:r>
            <a:r>
              <a:rPr lang="sr-Latn-RS" sz="2200" i="1" dirty="0"/>
              <a:t>,,Word“ </a:t>
            </a:r>
            <a:r>
              <a:rPr lang="sr-Cyrl-RS" sz="2200" i="1" dirty="0"/>
              <a:t> </a:t>
            </a:r>
            <a:r>
              <a:rPr lang="sr-Cyrl-RS" sz="2200" dirty="0"/>
              <a:t>за коју проверу тачности решеног задатка врши комисија</a:t>
            </a:r>
            <a:r>
              <a:rPr lang="ru-RU" sz="2200" dirty="0"/>
              <a:t>, на основу добијеног решења. Вредновање ОФК врши комисија на основу бодовне скале прописане Уредбом</a:t>
            </a:r>
            <a:endParaRPr lang="en-GB" sz="2200" dirty="0"/>
          </a:p>
        </p:txBody>
      </p:sp>
    </p:spTree>
    <p:extLst>
      <p:ext uri="{BB962C8B-B14F-4D97-AF65-F5344CB8AC3E}">
        <p14:creationId xmlns:p14="http://schemas.microsoft.com/office/powerpoint/2010/main" val="25832504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81200" y="558497"/>
            <a:ext cx="15392400" cy="707886"/>
          </a:xfrm>
          <a:prstGeom prst="rect">
            <a:avLst/>
          </a:prstGeom>
          <a:noFill/>
        </p:spPr>
        <p:txBody>
          <a:bodyPr wrap="square" rtlCol="0">
            <a:spAutoFit/>
          </a:bodyPr>
          <a:lstStyle/>
          <a:p>
            <a:pPr algn="ctr"/>
            <a:r>
              <a:rPr lang="sr-Cyrl-RS" sz="4000" dirty="0"/>
              <a:t>СПРОВОЂЕЊЕ ПРОВЕРЕ ОФК</a:t>
            </a:r>
            <a:endParaRPr lang="en-GB" sz="4000" dirty="0"/>
          </a:p>
        </p:txBody>
      </p:sp>
      <p:sp>
        <p:nvSpPr>
          <p:cNvPr id="6" name="Freeform 6"/>
          <p:cNvSpPr/>
          <p:nvPr/>
        </p:nvSpPr>
        <p:spPr>
          <a:xfrm>
            <a:off x="5715000" y="2247900"/>
            <a:ext cx="6474100" cy="6249689"/>
          </a:xfrm>
          <a:custGeom>
            <a:avLst/>
            <a:gdLst/>
            <a:ahLst/>
            <a:cxnLst/>
            <a:rect l="l" t="t" r="r" b="b"/>
            <a:pathLst>
              <a:path w="787328" h="777307">
                <a:moveTo>
                  <a:pt x="0" y="0"/>
                </a:moveTo>
                <a:lnTo>
                  <a:pt x="787327" y="0"/>
                </a:lnTo>
                <a:lnTo>
                  <a:pt x="787327" y="777306"/>
                </a:lnTo>
                <a:lnTo>
                  <a:pt x="0" y="777306"/>
                </a:lnTo>
                <a:lnTo>
                  <a:pt x="0" y="0"/>
                </a:lnTo>
                <a:close/>
              </a:path>
            </a:pathLst>
          </a:custGeom>
          <a:blipFill>
            <a:blip r:embed="rId2">
              <a:duotone>
                <a:prstClr val="black"/>
                <a:schemeClr val="accent1">
                  <a:tint val="45000"/>
                  <a:satMod val="400000"/>
                </a:schemeClr>
              </a:duotone>
              <a:extLst>
                <a:ext uri="{96DAC541-7B7A-43D3-8B79-37D633B846F1}">
                  <asvg:svgBlip xmlns:asvg="http://schemas.microsoft.com/office/drawing/2016/SVG/main" xmlns="" r:embed="rId3"/>
                </a:ext>
              </a:extLst>
            </a:blip>
            <a:stretch>
              <a:fillRect/>
            </a:stretch>
          </a:blipFill>
        </p:spPr>
        <p:txBody>
          <a:bodyPr/>
          <a:lstStyle/>
          <a:p>
            <a:endParaRPr lang="en-GB"/>
          </a:p>
        </p:txBody>
      </p:sp>
      <p:grpSp>
        <p:nvGrpSpPr>
          <p:cNvPr id="3" name="Group 2"/>
          <p:cNvGrpSpPr/>
          <p:nvPr/>
        </p:nvGrpSpPr>
        <p:grpSpPr>
          <a:xfrm>
            <a:off x="5715000" y="3543300"/>
            <a:ext cx="1563007" cy="1317165"/>
            <a:chOff x="1433709" y="1113978"/>
            <a:chExt cx="2364014" cy="2002965"/>
          </a:xfrm>
        </p:grpSpPr>
        <p:sp>
          <p:nvSpPr>
            <p:cNvPr id="4" name="Freeform 29"/>
            <p:cNvSpPr/>
            <p:nvPr/>
          </p:nvSpPr>
          <p:spPr>
            <a:xfrm>
              <a:off x="1433709" y="1113978"/>
              <a:ext cx="2364014" cy="2002965"/>
            </a:xfrm>
            <a:custGeom>
              <a:avLst/>
              <a:gdLst/>
              <a:ahLst/>
              <a:cxnLst/>
              <a:rect l="l" t="t" r="r" b="b"/>
              <a:pathLst>
                <a:path w="2364014" h="2002965">
                  <a:moveTo>
                    <a:pt x="0" y="0"/>
                  </a:moveTo>
                  <a:lnTo>
                    <a:pt x="2364014" y="0"/>
                  </a:lnTo>
                  <a:lnTo>
                    <a:pt x="2364014" y="2002964"/>
                  </a:lnTo>
                  <a:lnTo>
                    <a:pt x="0" y="200296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GB"/>
            </a:p>
          </p:txBody>
        </p:sp>
        <p:sp>
          <p:nvSpPr>
            <p:cNvPr id="5" name="Freeform 30"/>
            <p:cNvSpPr/>
            <p:nvPr/>
          </p:nvSpPr>
          <p:spPr>
            <a:xfrm>
              <a:off x="1850084" y="1355946"/>
              <a:ext cx="1344554" cy="1234545"/>
            </a:xfrm>
            <a:custGeom>
              <a:avLst/>
              <a:gdLst/>
              <a:ahLst/>
              <a:cxnLst/>
              <a:rect l="l" t="t" r="r" b="b"/>
              <a:pathLst>
                <a:path w="1344554" h="1234545">
                  <a:moveTo>
                    <a:pt x="0" y="0"/>
                  </a:moveTo>
                  <a:lnTo>
                    <a:pt x="1344555" y="0"/>
                  </a:lnTo>
                  <a:lnTo>
                    <a:pt x="1344555" y="1234545"/>
                  </a:lnTo>
                  <a:lnTo>
                    <a:pt x="0" y="123454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GB"/>
            </a:p>
          </p:txBody>
        </p:sp>
      </p:grpSp>
      <p:sp>
        <p:nvSpPr>
          <p:cNvPr id="7" name="Rounded Rectangle 6"/>
          <p:cNvSpPr/>
          <p:nvPr/>
        </p:nvSpPr>
        <p:spPr>
          <a:xfrm>
            <a:off x="1318206" y="3689751"/>
            <a:ext cx="4014523" cy="919401"/>
          </a:xfrm>
          <a:prstGeom prst="roundRect">
            <a:avLst/>
          </a:prstGeom>
          <a:solidFill>
            <a:schemeClr val="bg1">
              <a:lumMod val="95000"/>
            </a:schemeClr>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sr-Cyrl-CS" sz="2400" b="1" dirty="0"/>
              <a:t>ОРГАНИЗАЦИЈА И РАД ОРГАНА АП ОДНОСНО ЈЛС</a:t>
            </a:r>
            <a:endParaRPr lang="en-GB" sz="2400" b="1" dirty="0"/>
          </a:p>
        </p:txBody>
      </p:sp>
      <p:grpSp>
        <p:nvGrpSpPr>
          <p:cNvPr id="8" name="Group 7"/>
          <p:cNvGrpSpPr/>
          <p:nvPr/>
        </p:nvGrpSpPr>
        <p:grpSpPr>
          <a:xfrm>
            <a:off x="8001000" y="7505700"/>
            <a:ext cx="1549842" cy="1317165"/>
            <a:chOff x="4430276" y="3860630"/>
            <a:chExt cx="2364014" cy="2002965"/>
          </a:xfrm>
        </p:grpSpPr>
        <p:sp>
          <p:nvSpPr>
            <p:cNvPr id="9" name="Freeform 31"/>
            <p:cNvSpPr/>
            <p:nvPr/>
          </p:nvSpPr>
          <p:spPr>
            <a:xfrm>
              <a:off x="4430276" y="3860630"/>
              <a:ext cx="2364014" cy="2002965"/>
            </a:xfrm>
            <a:custGeom>
              <a:avLst/>
              <a:gdLst/>
              <a:ahLst/>
              <a:cxnLst/>
              <a:rect l="l" t="t" r="r" b="b"/>
              <a:pathLst>
                <a:path w="2364014" h="2002965">
                  <a:moveTo>
                    <a:pt x="0" y="0"/>
                  </a:moveTo>
                  <a:lnTo>
                    <a:pt x="2364014" y="0"/>
                  </a:lnTo>
                  <a:lnTo>
                    <a:pt x="2364014" y="2002965"/>
                  </a:lnTo>
                  <a:lnTo>
                    <a:pt x="0" y="200296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GB"/>
            </a:p>
          </p:txBody>
        </p:sp>
        <p:sp>
          <p:nvSpPr>
            <p:cNvPr id="10" name="Freeform 32"/>
            <p:cNvSpPr/>
            <p:nvPr/>
          </p:nvSpPr>
          <p:spPr>
            <a:xfrm>
              <a:off x="4863153" y="4116566"/>
              <a:ext cx="1394646" cy="1356610"/>
            </a:xfrm>
            <a:custGeom>
              <a:avLst/>
              <a:gdLst/>
              <a:ahLst/>
              <a:cxnLst/>
              <a:rect l="l" t="t" r="r" b="b"/>
              <a:pathLst>
                <a:path w="1394646" h="1356610">
                  <a:moveTo>
                    <a:pt x="0" y="0"/>
                  </a:moveTo>
                  <a:lnTo>
                    <a:pt x="1394646" y="0"/>
                  </a:lnTo>
                  <a:lnTo>
                    <a:pt x="1394646" y="1356610"/>
                  </a:lnTo>
                  <a:lnTo>
                    <a:pt x="0" y="135661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GB"/>
            </a:p>
          </p:txBody>
        </p:sp>
      </p:grpSp>
      <p:grpSp>
        <p:nvGrpSpPr>
          <p:cNvPr id="11" name="Group 10"/>
          <p:cNvGrpSpPr/>
          <p:nvPr/>
        </p:nvGrpSpPr>
        <p:grpSpPr>
          <a:xfrm>
            <a:off x="10581854" y="3543300"/>
            <a:ext cx="1607246" cy="1470421"/>
            <a:chOff x="10760556" y="3511397"/>
            <a:chExt cx="2364014" cy="2002965"/>
          </a:xfrm>
        </p:grpSpPr>
        <p:sp>
          <p:nvSpPr>
            <p:cNvPr id="12" name="Freeform 33"/>
            <p:cNvSpPr/>
            <p:nvPr/>
          </p:nvSpPr>
          <p:spPr>
            <a:xfrm>
              <a:off x="10760556" y="3511397"/>
              <a:ext cx="2364014" cy="2002965"/>
            </a:xfrm>
            <a:custGeom>
              <a:avLst/>
              <a:gdLst/>
              <a:ahLst/>
              <a:cxnLst/>
              <a:rect l="l" t="t" r="r" b="b"/>
              <a:pathLst>
                <a:path w="2364014" h="2002965">
                  <a:moveTo>
                    <a:pt x="0" y="0"/>
                  </a:moveTo>
                  <a:lnTo>
                    <a:pt x="2364014" y="0"/>
                  </a:lnTo>
                  <a:lnTo>
                    <a:pt x="2364014" y="2002965"/>
                  </a:lnTo>
                  <a:lnTo>
                    <a:pt x="0" y="200296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GB"/>
            </a:p>
          </p:txBody>
        </p:sp>
        <p:sp>
          <p:nvSpPr>
            <p:cNvPr id="13" name="Freeform 37"/>
            <p:cNvSpPr/>
            <p:nvPr/>
          </p:nvSpPr>
          <p:spPr>
            <a:xfrm>
              <a:off x="10942893" y="3710889"/>
              <a:ext cx="1781691" cy="1474453"/>
            </a:xfrm>
            <a:custGeom>
              <a:avLst/>
              <a:gdLst/>
              <a:ahLst/>
              <a:cxnLst/>
              <a:rect l="l" t="t" r="r" b="b"/>
              <a:pathLst>
                <a:path w="1781691" h="1474453">
                  <a:moveTo>
                    <a:pt x="0" y="0"/>
                  </a:moveTo>
                  <a:lnTo>
                    <a:pt x="1781691" y="0"/>
                  </a:lnTo>
                  <a:lnTo>
                    <a:pt x="1781691" y="1474454"/>
                  </a:lnTo>
                  <a:lnTo>
                    <a:pt x="0" y="147445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GB"/>
            </a:p>
          </p:txBody>
        </p:sp>
      </p:grpSp>
      <p:sp>
        <p:nvSpPr>
          <p:cNvPr id="14" name="Rectangle 13"/>
          <p:cNvSpPr/>
          <p:nvPr/>
        </p:nvSpPr>
        <p:spPr>
          <a:xfrm>
            <a:off x="245654" y="6455182"/>
            <a:ext cx="4925739" cy="304698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ru-RU" sz="2400" dirty="0"/>
              <a:t>Прве две компетенције се проверавају путем тестова вишеструког избора, на којима кандидат бира тачан одговор међу понуђеним опцијама. Софтвер врши аутоматску обраду података и приказује проценат тачних одговора</a:t>
            </a:r>
            <a:endParaRPr lang="en-GB" sz="2400" dirty="0"/>
          </a:p>
        </p:txBody>
      </p:sp>
      <p:sp>
        <p:nvSpPr>
          <p:cNvPr id="15" name="Rounded Rectangle 14"/>
          <p:cNvSpPr/>
          <p:nvPr/>
        </p:nvSpPr>
        <p:spPr>
          <a:xfrm>
            <a:off x="12313067" y="3824937"/>
            <a:ext cx="3604954" cy="510778"/>
          </a:xfrm>
          <a:prstGeom prst="roundRect">
            <a:avLst/>
          </a:prstGeom>
          <a:solidFill>
            <a:schemeClr val="bg1">
              <a:lumMod val="95000"/>
            </a:schemeClr>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sr-Cyrl-CS" sz="2400" b="1" dirty="0"/>
              <a:t>ДИГИТАЛНА ПИСМЕНОСТ</a:t>
            </a:r>
            <a:endParaRPr lang="en-GB" sz="2400" b="1" dirty="0"/>
          </a:p>
        </p:txBody>
      </p:sp>
      <p:sp>
        <p:nvSpPr>
          <p:cNvPr id="16" name="Rounded Rectangle 15"/>
          <p:cNvSpPr/>
          <p:nvPr/>
        </p:nvSpPr>
        <p:spPr>
          <a:xfrm>
            <a:off x="6933944" y="8936834"/>
            <a:ext cx="3836841" cy="919401"/>
          </a:xfrm>
          <a:prstGeom prst="roundRect">
            <a:avLst/>
          </a:prstGeom>
          <a:solidFill>
            <a:schemeClr val="bg1">
              <a:lumMod val="95000"/>
            </a:schemeClr>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sr-Cyrl-CS" sz="2400" b="1" dirty="0"/>
              <a:t>ПОСЛОВНА КОМУНИКАЦИЈА</a:t>
            </a:r>
            <a:endParaRPr lang="en-GB" sz="2400" b="1" dirty="0"/>
          </a:p>
        </p:txBody>
      </p:sp>
      <p:sp>
        <p:nvSpPr>
          <p:cNvPr id="18" name="Rectangle 17"/>
          <p:cNvSpPr/>
          <p:nvPr/>
        </p:nvSpPr>
        <p:spPr>
          <a:xfrm>
            <a:off x="12158491" y="7978676"/>
            <a:ext cx="6096000" cy="193899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ru-RU" sz="2400" dirty="0"/>
              <a:t>За компетенцију Дигитална </a:t>
            </a:r>
            <a:r>
              <a:rPr lang="ru-RU" sz="2400" dirty="0" smtClean="0"/>
              <a:t>писменост </a:t>
            </a:r>
            <a:r>
              <a:rPr lang="sr-Latn-RS" sz="2400" dirty="0"/>
              <a:t>(</a:t>
            </a:r>
            <a:r>
              <a:rPr lang="sr-Latn-RS" sz="2400" dirty="0" smtClean="0"/>
              <a:t>Excel</a:t>
            </a:r>
            <a:r>
              <a:rPr lang="sr-Latn-RS" sz="2400" dirty="0"/>
              <a:t>)</a:t>
            </a:r>
            <a:r>
              <a:rPr lang="ru-RU" sz="2400" dirty="0" smtClean="0"/>
              <a:t> </a:t>
            </a:r>
            <a:r>
              <a:rPr lang="ru-RU" sz="2400" dirty="0"/>
              <a:t>софтвер врши аутоматску обраду </a:t>
            </a:r>
            <a:r>
              <a:rPr lang="ru-RU" sz="2400" dirty="0" smtClean="0"/>
              <a:t>теста,</a:t>
            </a:r>
            <a:r>
              <a:rPr lang="sr-Latn-RS" sz="2400" dirty="0" smtClean="0"/>
              <a:t> </a:t>
            </a:r>
            <a:r>
              <a:rPr lang="sr-Cyrl-RS" sz="2400" dirty="0" smtClean="0"/>
              <a:t>док </a:t>
            </a:r>
            <a:r>
              <a:rPr lang="ru-RU" sz="2400" dirty="0" smtClean="0"/>
              <a:t>проверу тачности </a:t>
            </a:r>
            <a:r>
              <a:rPr lang="sr-Cyrl-RS" sz="2400" dirty="0" smtClean="0"/>
              <a:t>за</a:t>
            </a:r>
            <a:r>
              <a:rPr lang="sr-Latn-RS" sz="2400" dirty="0" smtClean="0"/>
              <a:t> ,,Word“</a:t>
            </a:r>
            <a:r>
              <a:rPr lang="sr-Cyrl-RS" sz="2400" dirty="0" smtClean="0"/>
              <a:t> </a:t>
            </a:r>
            <a:r>
              <a:rPr lang="ru-RU" sz="2400" dirty="0" smtClean="0"/>
              <a:t>проверава </a:t>
            </a:r>
            <a:r>
              <a:rPr lang="ru-RU" sz="2400" dirty="0"/>
              <a:t>конкурсна комисија (комисија од </a:t>
            </a:r>
            <a:r>
              <a:rPr lang="ru-RU" sz="2400" dirty="0" smtClean="0"/>
              <a:t>СУК-а </a:t>
            </a:r>
            <a:r>
              <a:rPr lang="ru-RU" sz="2400" dirty="0"/>
              <a:t>добије изглед тачно урађеног задатка) </a:t>
            </a:r>
            <a:endParaRPr lang="en-GB" sz="2400" dirty="0"/>
          </a:p>
        </p:txBody>
      </p:sp>
      <p:sp>
        <p:nvSpPr>
          <p:cNvPr id="21" name="TextBox 20"/>
          <p:cNvSpPr txBox="1"/>
          <p:nvPr/>
        </p:nvSpPr>
        <p:spPr>
          <a:xfrm>
            <a:off x="5381373" y="2835414"/>
            <a:ext cx="457200" cy="707886"/>
          </a:xfrm>
          <a:prstGeom prst="rect">
            <a:avLst/>
          </a:prstGeom>
          <a:noFill/>
        </p:spPr>
        <p:txBody>
          <a:bodyPr wrap="square" rtlCol="0">
            <a:spAutoFit/>
          </a:bodyPr>
          <a:lstStyle/>
          <a:p>
            <a:r>
              <a:rPr lang="sr-Latn-RS" sz="4000" dirty="0">
                <a:ln w="0"/>
                <a:solidFill>
                  <a:schemeClr val="accent1"/>
                </a:solidFill>
                <a:effectLst>
                  <a:outerShdw blurRad="38100" dist="25400" dir="5400000" algn="ctr" rotWithShape="0">
                    <a:srgbClr val="6E747A">
                      <a:alpha val="43000"/>
                    </a:srgbClr>
                  </a:outerShdw>
                </a:effectLst>
              </a:rPr>
              <a:t>1</a:t>
            </a:r>
            <a:endParaRPr lang="en-GB" sz="4000" dirty="0">
              <a:ln w="0"/>
              <a:solidFill>
                <a:schemeClr val="accent1"/>
              </a:solidFill>
              <a:effectLst>
                <a:outerShdw blurRad="38100" dist="25400" dir="5400000" algn="ctr" rotWithShape="0">
                  <a:srgbClr val="6E747A">
                    <a:alpha val="43000"/>
                  </a:srgbClr>
                </a:outerShdw>
              </a:effectLst>
            </a:endParaRPr>
          </a:p>
        </p:txBody>
      </p:sp>
      <p:sp>
        <p:nvSpPr>
          <p:cNvPr id="22" name="TextBox 21"/>
          <p:cNvSpPr txBox="1"/>
          <p:nvPr/>
        </p:nvSpPr>
        <p:spPr>
          <a:xfrm>
            <a:off x="7475871" y="8212773"/>
            <a:ext cx="457200" cy="707886"/>
          </a:xfrm>
          <a:prstGeom prst="rect">
            <a:avLst/>
          </a:prstGeom>
          <a:noFill/>
        </p:spPr>
        <p:txBody>
          <a:bodyPr wrap="square" rtlCol="0">
            <a:spAutoFit/>
          </a:bodyPr>
          <a:lstStyle/>
          <a:p>
            <a:r>
              <a:rPr lang="sr-Latn-RS" sz="4000" dirty="0">
                <a:ln w="0"/>
                <a:solidFill>
                  <a:schemeClr val="accent1"/>
                </a:solidFill>
                <a:effectLst>
                  <a:outerShdw blurRad="38100" dist="25400" dir="5400000" algn="ctr" rotWithShape="0">
                    <a:srgbClr val="6E747A">
                      <a:alpha val="43000"/>
                    </a:srgbClr>
                  </a:outerShdw>
                </a:effectLst>
              </a:rPr>
              <a:t>2</a:t>
            </a:r>
            <a:endParaRPr lang="en-GB" sz="4000" dirty="0">
              <a:ln w="0"/>
              <a:solidFill>
                <a:schemeClr val="accent1"/>
              </a:solidFill>
              <a:effectLst>
                <a:outerShdw blurRad="38100" dist="25400" dir="5400000" algn="ctr" rotWithShape="0">
                  <a:srgbClr val="6E747A">
                    <a:alpha val="43000"/>
                  </a:srgbClr>
                </a:outerShdw>
              </a:effectLst>
            </a:endParaRPr>
          </a:p>
        </p:txBody>
      </p:sp>
      <p:sp>
        <p:nvSpPr>
          <p:cNvPr id="23" name="TextBox 22"/>
          <p:cNvSpPr txBox="1"/>
          <p:nvPr/>
        </p:nvSpPr>
        <p:spPr>
          <a:xfrm>
            <a:off x="11427076" y="2846893"/>
            <a:ext cx="490081" cy="704200"/>
          </a:xfrm>
          <a:prstGeom prst="rect">
            <a:avLst/>
          </a:prstGeom>
          <a:noFill/>
        </p:spPr>
        <p:txBody>
          <a:bodyPr wrap="square" rtlCol="0">
            <a:spAutoFit/>
          </a:bodyPr>
          <a:lstStyle/>
          <a:p>
            <a:r>
              <a:rPr lang="sr-Latn-RS" sz="4000" dirty="0">
                <a:ln w="0"/>
                <a:solidFill>
                  <a:schemeClr val="accent1"/>
                </a:solidFill>
                <a:effectLst>
                  <a:outerShdw blurRad="38100" dist="25400" dir="5400000" algn="ctr" rotWithShape="0">
                    <a:srgbClr val="6E747A">
                      <a:alpha val="43000"/>
                    </a:srgbClr>
                  </a:outerShdw>
                </a:effectLst>
              </a:rPr>
              <a:t>3</a:t>
            </a:r>
            <a:endParaRPr lang="en-GB" sz="4000" dirty="0">
              <a:ln w="0"/>
              <a:solidFill>
                <a:schemeClr val="accent1"/>
              </a:solidFill>
              <a:effectLst>
                <a:outerShdw blurRad="38100" dist="25400" dir="5400000" algn="ctr" rotWithShape="0">
                  <a:srgbClr val="6E747A">
                    <a:alpha val="43000"/>
                  </a:srgbClr>
                </a:outerShdw>
              </a:effectLst>
            </a:endParaRPr>
          </a:p>
        </p:txBody>
      </p:sp>
      <p:sp>
        <p:nvSpPr>
          <p:cNvPr id="24" name="Rectangle 23"/>
          <p:cNvSpPr/>
          <p:nvPr/>
        </p:nvSpPr>
        <p:spPr>
          <a:xfrm>
            <a:off x="12436684" y="4461859"/>
            <a:ext cx="5454889" cy="2246769"/>
          </a:xfrm>
          <a:prstGeom prst="rect">
            <a:avLst/>
          </a:prstGeom>
        </p:spPr>
        <p:txBody>
          <a:bodyPr wrap="square">
            <a:spAutoFit/>
          </a:bodyPr>
          <a:lstStyle/>
          <a:p>
            <a:pPr algn="just"/>
            <a:r>
              <a:rPr lang="ru-RU" sz="3200" b="1" dirty="0">
                <a:solidFill>
                  <a:srgbClr val="C00000"/>
                </a:solidFill>
              </a:rPr>
              <a:t>*</a:t>
            </a:r>
            <a:r>
              <a:rPr lang="ru-RU" dirty="0"/>
              <a:t>Кандидати који су приложили одговарајући сертификат, потврду или други писани доказ о поседовању компетенције ,,Дигитална писменост“ се не </a:t>
            </a:r>
            <a:r>
              <a:rPr lang="ru-RU" dirty="0" smtClean="0"/>
              <a:t>проверају. </a:t>
            </a:r>
            <a:r>
              <a:rPr lang="ru-RU" dirty="0" smtClean="0"/>
              <a:t>Конкурсна комисија је дужна да у обрасцу (шаблону) који достави СУК-у нагласи који кандидати (под шифром) су у обавези да проверавају ову компетенцију</a:t>
            </a:r>
            <a:endParaRPr lang="ru-RU" dirty="0"/>
          </a:p>
        </p:txBody>
      </p:sp>
    </p:spTree>
    <p:extLst>
      <p:ext uri="{BB962C8B-B14F-4D97-AF65-F5344CB8AC3E}">
        <p14:creationId xmlns:p14="http://schemas.microsoft.com/office/powerpoint/2010/main" val="4219824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rot="20291212">
            <a:off x="-710578" y="3657535"/>
            <a:ext cx="19695163"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1434825" y="6814948"/>
            <a:ext cx="36000" cy="187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p:cNvSpPr/>
          <p:nvPr/>
        </p:nvSpPr>
        <p:spPr>
          <a:xfrm>
            <a:off x="1295400" y="6591300"/>
            <a:ext cx="314849" cy="4118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6006825" y="4941460"/>
            <a:ext cx="36000" cy="187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5867400" y="4717812"/>
            <a:ext cx="314849" cy="4118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10121625" y="3309748"/>
            <a:ext cx="36000" cy="187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9982200" y="3086100"/>
            <a:ext cx="314849" cy="4118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14344236" y="1610637"/>
            <a:ext cx="36000" cy="187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14204811" y="1386989"/>
            <a:ext cx="314849" cy="4118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ed Rectangle 10"/>
          <p:cNvSpPr/>
          <p:nvPr/>
        </p:nvSpPr>
        <p:spPr>
          <a:xfrm>
            <a:off x="304801" y="7604926"/>
            <a:ext cx="4495799" cy="1225868"/>
          </a:xfrm>
          <a:prstGeom prst="roundRect">
            <a:avLst/>
          </a:prstGeom>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ru-RU" sz="2200" dirty="0">
                <a:solidFill>
                  <a:srgbClr val="000000"/>
                </a:solidFill>
              </a:rPr>
              <a:t>Служба обавештава кандидате </a:t>
            </a:r>
            <a:r>
              <a:rPr lang="sr-Cyrl-RS" sz="2200" dirty="0">
                <a:solidFill>
                  <a:srgbClr val="000000"/>
                </a:solidFill>
              </a:rPr>
              <a:t>о постигнутим резултатима на провери ОФК</a:t>
            </a:r>
          </a:p>
        </p:txBody>
      </p:sp>
      <p:sp>
        <p:nvSpPr>
          <p:cNvPr id="12" name="Rectangle 11"/>
          <p:cNvSpPr/>
          <p:nvPr/>
        </p:nvSpPr>
        <p:spPr>
          <a:xfrm>
            <a:off x="10297048" y="7163156"/>
            <a:ext cx="6771751" cy="369332"/>
          </a:xfrm>
          <a:prstGeom prst="rect">
            <a:avLst/>
          </a:prstGeom>
        </p:spPr>
        <p:txBody>
          <a:bodyPr wrap="square">
            <a:spAutoFit/>
          </a:bodyPr>
          <a:lstStyle/>
          <a:p>
            <a:endParaRPr lang="en-GB" dirty="0"/>
          </a:p>
        </p:txBody>
      </p:sp>
      <p:sp>
        <p:nvSpPr>
          <p:cNvPr id="13" name="Rounded Rectangle 12"/>
          <p:cNvSpPr/>
          <p:nvPr/>
        </p:nvSpPr>
        <p:spPr>
          <a:xfrm>
            <a:off x="5557848" y="5826912"/>
            <a:ext cx="3492000" cy="2724150"/>
          </a:xfrm>
          <a:prstGeom prst="roundRect">
            <a:avLst/>
          </a:prstGeom>
          <a:ln/>
        </p:spPr>
        <p:style>
          <a:lnRef idx="2">
            <a:schemeClr val="accent1"/>
          </a:lnRef>
          <a:fillRef idx="1">
            <a:schemeClr val="lt1"/>
          </a:fillRef>
          <a:effectRef idx="0">
            <a:schemeClr val="accent1"/>
          </a:effectRef>
          <a:fontRef idx="minor">
            <a:schemeClr val="dk1"/>
          </a:fontRef>
        </p:style>
        <p:txBody>
          <a:bodyPr wrap="square">
            <a:spAutoFit/>
          </a:bodyPr>
          <a:lstStyle/>
          <a:p>
            <a:r>
              <a:rPr lang="ru-RU" sz="2200" dirty="0">
                <a:solidFill>
                  <a:srgbClr val="000000"/>
                </a:solidFill>
              </a:rPr>
              <a:t>Служба обавештава кандидате о почетку наредне фазе изборног поступка у којој се проверавају </a:t>
            </a:r>
            <a:r>
              <a:rPr lang="sr-Cyrl-RS" sz="2200" b="1" dirty="0">
                <a:solidFill>
                  <a:srgbClr val="000000"/>
                </a:solidFill>
              </a:rPr>
              <a:t>посебне функционалне компетенције (ПФК</a:t>
            </a:r>
            <a:r>
              <a:rPr lang="sr-Latn-RS" sz="2200" b="1" dirty="0">
                <a:solidFill>
                  <a:srgbClr val="000000"/>
                </a:solidFill>
              </a:rPr>
              <a:t>)</a:t>
            </a:r>
            <a:endParaRPr lang="en-GB" sz="2200" dirty="0"/>
          </a:p>
        </p:txBody>
      </p:sp>
      <p:sp>
        <p:nvSpPr>
          <p:cNvPr id="14" name="Rounded Rectangle 13"/>
          <p:cNvSpPr/>
          <p:nvPr/>
        </p:nvSpPr>
        <p:spPr>
          <a:xfrm>
            <a:off x="9786605" y="4463602"/>
            <a:ext cx="3506145" cy="5159216"/>
          </a:xfrm>
          <a:prstGeom prst="roundRect">
            <a:avLst/>
          </a:prstGeom>
          <a:ln/>
        </p:spPr>
        <p:style>
          <a:lnRef idx="2">
            <a:schemeClr val="accent1"/>
          </a:lnRef>
          <a:fillRef idx="1">
            <a:schemeClr val="lt1"/>
          </a:fillRef>
          <a:effectRef idx="0">
            <a:schemeClr val="accent1"/>
          </a:effectRef>
          <a:fontRef idx="minor">
            <a:schemeClr val="dk1"/>
          </a:fontRef>
        </p:style>
        <p:txBody>
          <a:bodyPr wrap="square">
            <a:spAutoFit/>
          </a:bodyPr>
          <a:lstStyle/>
          <a:p>
            <a:r>
              <a:rPr lang="ru-RU" sz="2200" dirty="0">
                <a:solidFill>
                  <a:srgbClr val="000000"/>
                </a:solidFill>
              </a:rPr>
              <a:t>На проверу ПФК позивају се кандидати који нису искључени из даљег изборног поступка, односно који су испунили мерила за опште функционалне компетенције (ако је Комисија одредила мерила), односно сви кандидати без обзира на освојени број бодова (ако Комисија није одредила мерила)</a:t>
            </a:r>
          </a:p>
        </p:txBody>
      </p:sp>
      <p:sp>
        <p:nvSpPr>
          <p:cNvPr id="15" name="Rounded Rectangle 14"/>
          <p:cNvSpPr/>
          <p:nvPr/>
        </p:nvSpPr>
        <p:spPr>
          <a:xfrm>
            <a:off x="13851791" y="3033469"/>
            <a:ext cx="3506145" cy="2349579"/>
          </a:xfrm>
          <a:prstGeom prst="roundRect">
            <a:avLst/>
          </a:prstGeom>
          <a:ln/>
        </p:spPr>
        <p:style>
          <a:lnRef idx="2">
            <a:schemeClr val="accent1"/>
          </a:lnRef>
          <a:fillRef idx="1">
            <a:schemeClr val="lt1"/>
          </a:fillRef>
          <a:effectRef idx="0">
            <a:schemeClr val="accent1"/>
          </a:effectRef>
          <a:fontRef idx="minor">
            <a:schemeClr val="dk1"/>
          </a:fontRef>
        </p:style>
        <p:txBody>
          <a:bodyPr wrap="square">
            <a:spAutoFit/>
          </a:bodyPr>
          <a:lstStyle/>
          <a:p>
            <a:r>
              <a:rPr lang="ru-RU" sz="2200" dirty="0">
                <a:solidFill>
                  <a:srgbClr val="000000"/>
                </a:solidFill>
              </a:rPr>
              <a:t>Провера ПФК  може бити одржана истог дана, непосредно после провере ОФК или неког другог дана који одреди Комисија</a:t>
            </a:r>
            <a:endParaRPr lang="sr-Cyrl-RS" sz="2200" dirty="0">
              <a:solidFill>
                <a:srgbClr val="000000"/>
              </a:solidFill>
            </a:endParaRPr>
          </a:p>
        </p:txBody>
      </p:sp>
      <p:sp>
        <p:nvSpPr>
          <p:cNvPr id="17" name="Freeform 2"/>
          <p:cNvSpPr/>
          <p:nvPr/>
        </p:nvSpPr>
        <p:spPr>
          <a:xfrm rot="20284628">
            <a:off x="624496" y="2861158"/>
            <a:ext cx="2640946" cy="3589060"/>
          </a:xfrm>
          <a:custGeom>
            <a:avLst/>
            <a:gdLst/>
            <a:ahLst/>
            <a:cxnLst/>
            <a:rect l="l" t="t" r="r" b="b"/>
            <a:pathLst>
              <a:path w="3949204" h="5208782">
                <a:moveTo>
                  <a:pt x="0" y="0"/>
                </a:moveTo>
                <a:lnTo>
                  <a:pt x="3949204" y="0"/>
                </a:lnTo>
                <a:lnTo>
                  <a:pt x="3949204" y="5208782"/>
                </a:lnTo>
                <a:lnTo>
                  <a:pt x="0" y="520878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GB"/>
          </a:p>
        </p:txBody>
      </p:sp>
      <p:sp>
        <p:nvSpPr>
          <p:cNvPr id="18" name="TextBox 17"/>
          <p:cNvSpPr txBox="1"/>
          <p:nvPr/>
        </p:nvSpPr>
        <p:spPr>
          <a:xfrm>
            <a:off x="304801" y="146542"/>
            <a:ext cx="11887199" cy="1323439"/>
          </a:xfrm>
          <a:prstGeom prst="rect">
            <a:avLst/>
          </a:prstGeom>
          <a:noFill/>
        </p:spPr>
        <p:txBody>
          <a:bodyPr wrap="square" rtlCol="0">
            <a:spAutoFit/>
          </a:bodyPr>
          <a:lstStyle/>
          <a:p>
            <a:pPr algn="ctr"/>
            <a:r>
              <a:rPr lang="sr-Cyrl-RS" sz="4000" dirty="0"/>
              <a:t>СПРОВОЂЕЊЕ ПРОВЕРЕ ПОСЕБНИХ ФУНКЦИОНАЛНИХ КОМПЕТЕНЦИЈА (ПФК)</a:t>
            </a:r>
            <a:endParaRPr lang="en-GB" sz="4000" dirty="0"/>
          </a:p>
        </p:txBody>
      </p:sp>
    </p:spTree>
    <p:extLst>
      <p:ext uri="{BB962C8B-B14F-4D97-AF65-F5344CB8AC3E}">
        <p14:creationId xmlns:p14="http://schemas.microsoft.com/office/powerpoint/2010/main" val="503000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6926" y="1032690"/>
            <a:ext cx="16786923" cy="8688719"/>
          </a:xfrm>
          <a:custGeom>
            <a:avLst/>
            <a:gdLst/>
            <a:ahLst/>
            <a:cxnLst/>
            <a:rect l="l" t="t" r="r" b="b"/>
            <a:pathLst>
              <a:path w="9753600" h="5534405">
                <a:moveTo>
                  <a:pt x="0" y="0"/>
                </a:moveTo>
                <a:lnTo>
                  <a:pt x="9753600" y="0"/>
                </a:lnTo>
                <a:lnTo>
                  <a:pt x="9753600" y="5534405"/>
                </a:lnTo>
                <a:lnTo>
                  <a:pt x="0" y="5534405"/>
                </a:lnTo>
                <a:lnTo>
                  <a:pt x="0" y="0"/>
                </a:lnTo>
                <a:close/>
              </a:path>
            </a:pathLst>
          </a:custGeom>
          <a: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300000"/>
                      </a14:imgEffect>
                    </a14:imgLayer>
                  </a14:imgProps>
                </a:ext>
              </a:extLst>
            </a:blip>
            <a:stretch>
              <a:fillRect/>
            </a:stretch>
          </a:blipFill>
        </p:spPr>
        <p:txBody>
          <a:bodyPr/>
          <a:lstStyle/>
          <a:p>
            <a:endParaRPr lang="en-GB"/>
          </a:p>
        </p:txBody>
      </p:sp>
      <p:grpSp>
        <p:nvGrpSpPr>
          <p:cNvPr id="3" name="Group 3"/>
          <p:cNvGrpSpPr/>
          <p:nvPr/>
        </p:nvGrpSpPr>
        <p:grpSpPr>
          <a:xfrm>
            <a:off x="6721541" y="6126980"/>
            <a:ext cx="1552172" cy="2443880"/>
            <a:chOff x="0" y="0"/>
            <a:chExt cx="1471689" cy="2317160"/>
          </a:xfrm>
        </p:grpSpPr>
        <p:grpSp>
          <p:nvGrpSpPr>
            <p:cNvPr id="4" name="Group 4"/>
            <p:cNvGrpSpPr/>
            <p:nvPr/>
          </p:nvGrpSpPr>
          <p:grpSpPr>
            <a:xfrm>
              <a:off x="322358" y="2112904"/>
              <a:ext cx="826973" cy="204256"/>
              <a:chOff x="0" y="0"/>
              <a:chExt cx="6350000" cy="6350000"/>
            </a:xfrm>
          </p:grpSpPr>
          <p:sp>
            <p:nvSpPr>
              <p:cNvPr id="5" name="Freeform 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929292"/>
              </a:solidFill>
            </p:spPr>
            <p:txBody>
              <a:bodyPr/>
              <a:lstStyle/>
              <a:p>
                <a:endParaRPr lang="en-GB"/>
              </a:p>
            </p:txBody>
          </p:sp>
        </p:grpSp>
        <p:sp>
          <p:nvSpPr>
            <p:cNvPr id="6" name="Freeform 6"/>
            <p:cNvSpPr/>
            <p:nvPr/>
          </p:nvSpPr>
          <p:spPr>
            <a:xfrm>
              <a:off x="0" y="0"/>
              <a:ext cx="735844" cy="2215032"/>
            </a:xfrm>
            <a:custGeom>
              <a:avLst/>
              <a:gdLst/>
              <a:ahLst/>
              <a:cxnLst/>
              <a:rect l="l" t="t" r="r" b="b"/>
              <a:pathLst>
                <a:path w="735844" h="2215032">
                  <a:moveTo>
                    <a:pt x="0" y="0"/>
                  </a:moveTo>
                  <a:lnTo>
                    <a:pt x="735844" y="0"/>
                  </a:lnTo>
                  <a:lnTo>
                    <a:pt x="735844" y="2215032"/>
                  </a:lnTo>
                  <a:lnTo>
                    <a:pt x="0" y="2215032"/>
                  </a:lnTo>
                  <a:lnTo>
                    <a:pt x="0" y="0"/>
                  </a:lnTo>
                  <a:close/>
                </a:path>
              </a:pathLst>
            </a:custGeom>
            <a:blipFill>
              <a:blip r:embed="rId4">
                <a:extLst>
                  <a:ext uri="{96DAC541-7B7A-43D3-8B79-37D633B846F1}">
                    <asvg:svgBlip xmlns:asvg="http://schemas.microsoft.com/office/drawing/2016/SVG/main" xmlns="" r:embed="rId5"/>
                  </a:ext>
                </a:extLst>
              </a:blip>
              <a:stretch>
                <a:fillRect r="-101306"/>
              </a:stretch>
            </a:blipFill>
          </p:spPr>
          <p:txBody>
            <a:bodyPr/>
            <a:lstStyle/>
            <a:p>
              <a:endParaRPr lang="en-GB"/>
            </a:p>
          </p:txBody>
        </p:sp>
        <p:sp>
          <p:nvSpPr>
            <p:cNvPr id="7" name="Freeform 7"/>
            <p:cNvSpPr/>
            <p:nvPr/>
          </p:nvSpPr>
          <p:spPr>
            <a:xfrm flipH="1">
              <a:off x="735844" y="0"/>
              <a:ext cx="735844" cy="2215032"/>
            </a:xfrm>
            <a:custGeom>
              <a:avLst/>
              <a:gdLst/>
              <a:ahLst/>
              <a:cxnLst/>
              <a:rect l="l" t="t" r="r" b="b"/>
              <a:pathLst>
                <a:path w="735844" h="2215032">
                  <a:moveTo>
                    <a:pt x="735845" y="0"/>
                  </a:moveTo>
                  <a:lnTo>
                    <a:pt x="0" y="0"/>
                  </a:lnTo>
                  <a:lnTo>
                    <a:pt x="0" y="2215032"/>
                  </a:lnTo>
                  <a:lnTo>
                    <a:pt x="735845" y="2215032"/>
                  </a:lnTo>
                  <a:lnTo>
                    <a:pt x="735845" y="0"/>
                  </a:lnTo>
                  <a:close/>
                </a:path>
              </a:pathLst>
            </a:custGeom>
            <a:blipFill>
              <a:blip r:embed="rId6">
                <a:extLst>
                  <a:ext uri="{96DAC541-7B7A-43D3-8B79-37D633B846F1}">
                    <asvg:svgBlip xmlns:asvg="http://schemas.microsoft.com/office/drawing/2016/SVG/main" xmlns="" r:embed="rId7"/>
                  </a:ext>
                </a:extLst>
              </a:blip>
              <a:stretch>
                <a:fillRect r="-101306"/>
              </a:stretch>
            </a:blipFill>
          </p:spPr>
          <p:txBody>
            <a:bodyPr/>
            <a:lstStyle/>
            <a:p>
              <a:endParaRPr lang="en-GB"/>
            </a:p>
          </p:txBody>
        </p:sp>
        <p:grpSp>
          <p:nvGrpSpPr>
            <p:cNvPr id="8" name="Group 8"/>
            <p:cNvGrpSpPr/>
            <p:nvPr/>
          </p:nvGrpSpPr>
          <p:grpSpPr>
            <a:xfrm>
              <a:off x="183336" y="175069"/>
              <a:ext cx="1105016" cy="1105016"/>
              <a:chOff x="0" y="0"/>
              <a:chExt cx="6350000" cy="6350000"/>
            </a:xfrm>
          </p:grpSpPr>
          <p:sp>
            <p:nvSpPr>
              <p:cNvPr id="9" name="Freeform 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8F8F8"/>
              </a:solidFill>
            </p:spPr>
            <p:txBody>
              <a:bodyPr/>
              <a:lstStyle/>
              <a:p>
                <a:endParaRPr lang="en-GB"/>
              </a:p>
            </p:txBody>
          </p:sp>
        </p:grpSp>
      </p:grpSp>
      <p:grpSp>
        <p:nvGrpSpPr>
          <p:cNvPr id="11" name="Group 11"/>
          <p:cNvGrpSpPr/>
          <p:nvPr/>
        </p:nvGrpSpPr>
        <p:grpSpPr>
          <a:xfrm>
            <a:off x="10372074" y="4360196"/>
            <a:ext cx="1180921" cy="1859349"/>
            <a:chOff x="0" y="0"/>
            <a:chExt cx="1119688" cy="1762939"/>
          </a:xfrm>
        </p:grpSpPr>
        <p:grpSp>
          <p:nvGrpSpPr>
            <p:cNvPr id="12" name="Group 12"/>
            <p:cNvGrpSpPr/>
            <p:nvPr/>
          </p:nvGrpSpPr>
          <p:grpSpPr>
            <a:xfrm>
              <a:off x="245256" y="1607537"/>
              <a:ext cx="629176" cy="155402"/>
              <a:chOff x="0" y="0"/>
              <a:chExt cx="6350000" cy="6350000"/>
            </a:xfrm>
          </p:grpSpPr>
          <p:sp>
            <p:nvSpPr>
              <p:cNvPr id="13" name="Freeform 1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929292"/>
              </a:solidFill>
            </p:spPr>
            <p:txBody>
              <a:bodyPr/>
              <a:lstStyle/>
              <a:p>
                <a:endParaRPr lang="en-GB"/>
              </a:p>
            </p:txBody>
          </p:sp>
        </p:grpSp>
        <p:sp>
          <p:nvSpPr>
            <p:cNvPr id="14" name="Freeform 14"/>
            <p:cNvSpPr/>
            <p:nvPr/>
          </p:nvSpPr>
          <p:spPr>
            <a:xfrm>
              <a:off x="0" y="0"/>
              <a:ext cx="559844" cy="1685238"/>
            </a:xfrm>
            <a:custGeom>
              <a:avLst/>
              <a:gdLst/>
              <a:ahLst/>
              <a:cxnLst/>
              <a:rect l="l" t="t" r="r" b="b"/>
              <a:pathLst>
                <a:path w="559844" h="1685238">
                  <a:moveTo>
                    <a:pt x="0" y="0"/>
                  </a:moveTo>
                  <a:lnTo>
                    <a:pt x="559844" y="0"/>
                  </a:lnTo>
                  <a:lnTo>
                    <a:pt x="559844" y="1685238"/>
                  </a:lnTo>
                  <a:lnTo>
                    <a:pt x="0" y="1685238"/>
                  </a:lnTo>
                  <a:lnTo>
                    <a:pt x="0" y="0"/>
                  </a:lnTo>
                  <a:close/>
                </a:path>
              </a:pathLst>
            </a:custGeom>
            <a:blipFill>
              <a:blip r:embed="rId8">
                <a:extLst>
                  <a:ext uri="{96DAC541-7B7A-43D3-8B79-37D633B846F1}">
                    <asvg:svgBlip xmlns:asvg="http://schemas.microsoft.com/office/drawing/2016/SVG/main" xmlns="" r:embed="rId9"/>
                  </a:ext>
                </a:extLst>
              </a:blip>
              <a:stretch>
                <a:fillRect r="-101306"/>
              </a:stretch>
            </a:blipFill>
          </p:spPr>
          <p:txBody>
            <a:bodyPr/>
            <a:lstStyle/>
            <a:p>
              <a:endParaRPr lang="en-GB"/>
            </a:p>
          </p:txBody>
        </p:sp>
        <p:sp>
          <p:nvSpPr>
            <p:cNvPr id="15" name="Freeform 15"/>
            <p:cNvSpPr/>
            <p:nvPr/>
          </p:nvSpPr>
          <p:spPr>
            <a:xfrm flipH="1">
              <a:off x="559844" y="0"/>
              <a:ext cx="559844" cy="1685238"/>
            </a:xfrm>
            <a:custGeom>
              <a:avLst/>
              <a:gdLst/>
              <a:ahLst/>
              <a:cxnLst/>
              <a:rect l="l" t="t" r="r" b="b"/>
              <a:pathLst>
                <a:path w="559844" h="1685238">
                  <a:moveTo>
                    <a:pt x="559844" y="0"/>
                  </a:moveTo>
                  <a:lnTo>
                    <a:pt x="0" y="0"/>
                  </a:lnTo>
                  <a:lnTo>
                    <a:pt x="0" y="1685238"/>
                  </a:lnTo>
                  <a:lnTo>
                    <a:pt x="559844" y="1685238"/>
                  </a:lnTo>
                  <a:lnTo>
                    <a:pt x="559844" y="0"/>
                  </a:lnTo>
                  <a:close/>
                </a:path>
              </a:pathLst>
            </a:custGeom>
            <a:blipFill>
              <a:blip r:embed="rId10">
                <a:extLst>
                  <a:ext uri="{96DAC541-7B7A-43D3-8B79-37D633B846F1}">
                    <asvg:svgBlip xmlns:asvg="http://schemas.microsoft.com/office/drawing/2016/SVG/main" xmlns="" r:embed="rId11"/>
                  </a:ext>
                </a:extLst>
              </a:blip>
              <a:stretch>
                <a:fillRect r="-101306"/>
              </a:stretch>
            </a:blipFill>
          </p:spPr>
          <p:txBody>
            <a:bodyPr/>
            <a:lstStyle/>
            <a:p>
              <a:endParaRPr lang="en-GB"/>
            </a:p>
          </p:txBody>
        </p:sp>
        <p:grpSp>
          <p:nvGrpSpPr>
            <p:cNvPr id="16" name="Group 16"/>
            <p:cNvGrpSpPr/>
            <p:nvPr/>
          </p:nvGrpSpPr>
          <p:grpSpPr>
            <a:xfrm>
              <a:off x="139486" y="133195"/>
              <a:ext cx="840717" cy="840717"/>
              <a:chOff x="0" y="0"/>
              <a:chExt cx="6350000" cy="6350000"/>
            </a:xfrm>
          </p:grpSpPr>
          <p:sp>
            <p:nvSpPr>
              <p:cNvPr id="17" name="Freeform 1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8F8F8"/>
              </a:solidFill>
            </p:spPr>
            <p:txBody>
              <a:bodyPr/>
              <a:lstStyle/>
              <a:p>
                <a:endParaRPr lang="en-GB"/>
              </a:p>
            </p:txBody>
          </p:sp>
        </p:grpSp>
      </p:grpSp>
      <p:grpSp>
        <p:nvGrpSpPr>
          <p:cNvPr id="18" name="Group 18"/>
          <p:cNvGrpSpPr/>
          <p:nvPr/>
        </p:nvGrpSpPr>
        <p:grpSpPr>
          <a:xfrm>
            <a:off x="13101537" y="3035552"/>
            <a:ext cx="900108" cy="1417212"/>
            <a:chOff x="0" y="0"/>
            <a:chExt cx="853436" cy="1343727"/>
          </a:xfrm>
        </p:grpSpPr>
        <p:grpSp>
          <p:nvGrpSpPr>
            <p:cNvPr id="19" name="Group 19"/>
            <p:cNvGrpSpPr/>
            <p:nvPr/>
          </p:nvGrpSpPr>
          <p:grpSpPr>
            <a:xfrm>
              <a:off x="186936" y="1225278"/>
              <a:ext cx="479564" cy="118449"/>
              <a:chOff x="0" y="0"/>
              <a:chExt cx="6350000" cy="6350000"/>
            </a:xfrm>
          </p:grpSpPr>
          <p:sp>
            <p:nvSpPr>
              <p:cNvPr id="20" name="Freeform 2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929292"/>
              </a:solidFill>
            </p:spPr>
            <p:txBody>
              <a:bodyPr/>
              <a:lstStyle/>
              <a:p>
                <a:endParaRPr lang="en-GB"/>
              </a:p>
            </p:txBody>
          </p:sp>
        </p:grpSp>
        <p:sp>
          <p:nvSpPr>
            <p:cNvPr id="21" name="Freeform 21"/>
            <p:cNvSpPr/>
            <p:nvPr/>
          </p:nvSpPr>
          <p:spPr>
            <a:xfrm>
              <a:off x="0" y="0"/>
              <a:ext cx="426718" cy="1284503"/>
            </a:xfrm>
            <a:custGeom>
              <a:avLst/>
              <a:gdLst/>
              <a:ahLst/>
              <a:cxnLst/>
              <a:rect l="l" t="t" r="r" b="b"/>
              <a:pathLst>
                <a:path w="426718" h="1284503">
                  <a:moveTo>
                    <a:pt x="0" y="0"/>
                  </a:moveTo>
                  <a:lnTo>
                    <a:pt x="426718" y="0"/>
                  </a:lnTo>
                  <a:lnTo>
                    <a:pt x="426718" y="1284503"/>
                  </a:lnTo>
                  <a:lnTo>
                    <a:pt x="0" y="1284503"/>
                  </a:lnTo>
                  <a:lnTo>
                    <a:pt x="0" y="0"/>
                  </a:lnTo>
                  <a:close/>
                </a:path>
              </a:pathLst>
            </a:custGeom>
            <a:blipFill>
              <a:blip r:embed="rId12">
                <a:extLst>
                  <a:ext uri="{96DAC541-7B7A-43D3-8B79-37D633B846F1}">
                    <asvg:svgBlip xmlns:asvg="http://schemas.microsoft.com/office/drawing/2016/SVG/main" xmlns="" r:embed="rId13"/>
                  </a:ext>
                </a:extLst>
              </a:blip>
              <a:stretch>
                <a:fillRect r="-101306"/>
              </a:stretch>
            </a:blipFill>
          </p:spPr>
          <p:txBody>
            <a:bodyPr/>
            <a:lstStyle/>
            <a:p>
              <a:endParaRPr lang="en-GB"/>
            </a:p>
          </p:txBody>
        </p:sp>
        <p:sp>
          <p:nvSpPr>
            <p:cNvPr id="22" name="Freeform 22"/>
            <p:cNvSpPr/>
            <p:nvPr/>
          </p:nvSpPr>
          <p:spPr>
            <a:xfrm flipH="1">
              <a:off x="426718" y="0"/>
              <a:ext cx="426718" cy="1284503"/>
            </a:xfrm>
            <a:custGeom>
              <a:avLst/>
              <a:gdLst/>
              <a:ahLst/>
              <a:cxnLst/>
              <a:rect l="l" t="t" r="r" b="b"/>
              <a:pathLst>
                <a:path w="426718" h="1284503">
                  <a:moveTo>
                    <a:pt x="426718" y="0"/>
                  </a:moveTo>
                  <a:lnTo>
                    <a:pt x="0" y="0"/>
                  </a:lnTo>
                  <a:lnTo>
                    <a:pt x="0" y="1284503"/>
                  </a:lnTo>
                  <a:lnTo>
                    <a:pt x="426718" y="1284503"/>
                  </a:lnTo>
                  <a:lnTo>
                    <a:pt x="426718" y="0"/>
                  </a:lnTo>
                  <a:close/>
                </a:path>
              </a:pathLst>
            </a:custGeom>
            <a:blipFill>
              <a:blip r:embed="rId14">
                <a:extLst>
                  <a:ext uri="{96DAC541-7B7A-43D3-8B79-37D633B846F1}">
                    <asvg:svgBlip xmlns:asvg="http://schemas.microsoft.com/office/drawing/2016/SVG/main" xmlns="" r:embed="rId15"/>
                  </a:ext>
                </a:extLst>
              </a:blip>
              <a:stretch>
                <a:fillRect r="-101306"/>
              </a:stretch>
            </a:blipFill>
          </p:spPr>
          <p:txBody>
            <a:bodyPr/>
            <a:lstStyle/>
            <a:p>
              <a:endParaRPr lang="en-GB"/>
            </a:p>
          </p:txBody>
        </p:sp>
        <p:grpSp>
          <p:nvGrpSpPr>
            <p:cNvPr id="23" name="Group 23"/>
            <p:cNvGrpSpPr/>
            <p:nvPr/>
          </p:nvGrpSpPr>
          <p:grpSpPr>
            <a:xfrm>
              <a:off x="106317" y="101523"/>
              <a:ext cx="640802" cy="640802"/>
              <a:chOff x="0" y="0"/>
              <a:chExt cx="6350000" cy="6350000"/>
            </a:xfrm>
          </p:grpSpPr>
          <p:sp>
            <p:nvSpPr>
              <p:cNvPr id="24" name="Freeform 2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8F8F8"/>
              </a:solidFill>
            </p:spPr>
            <p:txBody>
              <a:bodyPr/>
              <a:lstStyle/>
              <a:p>
                <a:endParaRPr lang="en-GB"/>
              </a:p>
            </p:txBody>
          </p:sp>
        </p:grpSp>
      </p:grpSp>
      <p:sp>
        <p:nvSpPr>
          <p:cNvPr id="25" name="TextBox 25"/>
          <p:cNvSpPr txBox="1"/>
          <p:nvPr/>
        </p:nvSpPr>
        <p:spPr>
          <a:xfrm>
            <a:off x="6938197" y="6463554"/>
            <a:ext cx="1118860" cy="833562"/>
          </a:xfrm>
          <a:prstGeom prst="rect">
            <a:avLst/>
          </a:prstGeom>
        </p:spPr>
        <p:txBody>
          <a:bodyPr lIns="0" tIns="0" rIns="0" bIns="0" rtlCol="0" anchor="t">
            <a:spAutoFit/>
          </a:bodyPr>
          <a:lstStyle/>
          <a:p>
            <a:pPr algn="ctr">
              <a:lnSpc>
                <a:spcPts val="6503"/>
              </a:lnSpc>
            </a:pPr>
            <a:r>
              <a:rPr lang="en-US" sz="4644">
                <a:solidFill>
                  <a:srgbClr val="545454"/>
                </a:solidFill>
                <a:latin typeface="Garet Bold"/>
              </a:rPr>
              <a:t>01</a:t>
            </a:r>
          </a:p>
        </p:txBody>
      </p:sp>
      <p:sp>
        <p:nvSpPr>
          <p:cNvPr id="26" name="TextBox 26"/>
          <p:cNvSpPr txBox="1"/>
          <p:nvPr/>
        </p:nvSpPr>
        <p:spPr>
          <a:xfrm>
            <a:off x="10488402" y="4582944"/>
            <a:ext cx="948265" cy="705321"/>
          </a:xfrm>
          <a:prstGeom prst="rect">
            <a:avLst/>
          </a:prstGeom>
        </p:spPr>
        <p:txBody>
          <a:bodyPr lIns="0" tIns="0" rIns="0" bIns="0" rtlCol="0" anchor="t">
            <a:spAutoFit/>
          </a:bodyPr>
          <a:lstStyle/>
          <a:p>
            <a:pPr algn="ctr">
              <a:lnSpc>
                <a:spcPts val="5511"/>
              </a:lnSpc>
            </a:pPr>
            <a:r>
              <a:rPr lang="en-US" sz="3936">
                <a:solidFill>
                  <a:srgbClr val="545454"/>
                </a:solidFill>
                <a:latin typeface="Garet Bold"/>
              </a:rPr>
              <a:t>02</a:t>
            </a:r>
          </a:p>
        </p:txBody>
      </p:sp>
      <p:sp>
        <p:nvSpPr>
          <p:cNvPr id="27" name="TextBox 27"/>
          <p:cNvSpPr txBox="1"/>
          <p:nvPr/>
        </p:nvSpPr>
        <p:spPr>
          <a:xfrm>
            <a:off x="13215696" y="3264894"/>
            <a:ext cx="671790" cy="500137"/>
          </a:xfrm>
          <a:prstGeom prst="rect">
            <a:avLst/>
          </a:prstGeom>
        </p:spPr>
        <p:txBody>
          <a:bodyPr lIns="0" tIns="0" rIns="0" bIns="0" rtlCol="0" anchor="t">
            <a:spAutoFit/>
          </a:bodyPr>
          <a:lstStyle/>
          <a:p>
            <a:pPr algn="ctr">
              <a:lnSpc>
                <a:spcPts val="3904"/>
              </a:lnSpc>
            </a:pPr>
            <a:r>
              <a:rPr lang="en-US" sz="2789">
                <a:solidFill>
                  <a:srgbClr val="545454"/>
                </a:solidFill>
                <a:latin typeface="Garet Bold"/>
              </a:rPr>
              <a:t>03</a:t>
            </a:r>
          </a:p>
        </p:txBody>
      </p:sp>
      <p:grpSp>
        <p:nvGrpSpPr>
          <p:cNvPr id="28" name="Group 28"/>
          <p:cNvGrpSpPr/>
          <p:nvPr/>
        </p:nvGrpSpPr>
        <p:grpSpPr>
          <a:xfrm>
            <a:off x="13921277" y="4712324"/>
            <a:ext cx="839143" cy="2869576"/>
            <a:chOff x="0" y="0"/>
            <a:chExt cx="795632" cy="3498651"/>
          </a:xfrm>
        </p:grpSpPr>
        <p:sp>
          <p:nvSpPr>
            <p:cNvPr id="29" name="AutoShape 29"/>
            <p:cNvSpPr/>
            <p:nvPr/>
          </p:nvSpPr>
          <p:spPr>
            <a:xfrm rot="2700000">
              <a:off x="-145731" y="378766"/>
              <a:ext cx="1087094" cy="0"/>
            </a:xfrm>
            <a:prstGeom prst="line">
              <a:avLst/>
            </a:prstGeom>
            <a:ln w="38100" cap="rnd">
              <a:solidFill>
                <a:srgbClr val="929292"/>
              </a:solidFill>
              <a:prstDash val="sysDot"/>
              <a:headEnd type="oval" w="lg" len="lg"/>
              <a:tailEnd type="none" w="sm" len="sm"/>
            </a:ln>
          </p:spPr>
          <p:txBody>
            <a:bodyPr/>
            <a:lstStyle/>
            <a:p>
              <a:endParaRPr lang="en-GB"/>
            </a:p>
          </p:txBody>
        </p:sp>
        <p:sp>
          <p:nvSpPr>
            <p:cNvPr id="30" name="AutoShape 30"/>
            <p:cNvSpPr/>
            <p:nvPr/>
          </p:nvSpPr>
          <p:spPr>
            <a:xfrm rot="5400000">
              <a:off x="-557994" y="2145025"/>
              <a:ext cx="2669152" cy="0"/>
            </a:xfrm>
            <a:prstGeom prst="line">
              <a:avLst/>
            </a:prstGeom>
            <a:ln w="38100" cap="rnd">
              <a:solidFill>
                <a:srgbClr val="929292"/>
              </a:solidFill>
              <a:prstDash val="sysDot"/>
              <a:headEnd type="none" w="sm" len="sm"/>
              <a:tailEnd type="oval" w="lg" len="lg"/>
            </a:ln>
          </p:spPr>
          <p:txBody>
            <a:bodyPr/>
            <a:lstStyle/>
            <a:p>
              <a:endParaRPr lang="en-GB"/>
            </a:p>
          </p:txBody>
        </p:sp>
      </p:grpSp>
      <p:grpSp>
        <p:nvGrpSpPr>
          <p:cNvPr id="31" name="Group 31"/>
          <p:cNvGrpSpPr/>
          <p:nvPr/>
        </p:nvGrpSpPr>
        <p:grpSpPr>
          <a:xfrm>
            <a:off x="8570388" y="2969305"/>
            <a:ext cx="2392147" cy="1253586"/>
            <a:chOff x="0" y="0"/>
            <a:chExt cx="2268110" cy="1188586"/>
          </a:xfrm>
        </p:grpSpPr>
        <p:sp>
          <p:nvSpPr>
            <p:cNvPr id="32" name="AutoShape 32"/>
            <p:cNvSpPr/>
            <p:nvPr/>
          </p:nvSpPr>
          <p:spPr>
            <a:xfrm>
              <a:off x="0" y="0"/>
              <a:ext cx="1087094" cy="0"/>
            </a:xfrm>
            <a:prstGeom prst="line">
              <a:avLst/>
            </a:prstGeom>
            <a:ln w="38100" cap="rnd">
              <a:solidFill>
                <a:srgbClr val="929292"/>
              </a:solidFill>
              <a:prstDash val="sysDot"/>
              <a:headEnd type="oval" w="lg" len="lg"/>
              <a:tailEnd type="none" w="sm" len="sm"/>
            </a:ln>
          </p:spPr>
          <p:txBody>
            <a:bodyPr/>
            <a:lstStyle/>
            <a:p>
              <a:endParaRPr lang="en-GB"/>
            </a:p>
          </p:txBody>
        </p:sp>
        <p:sp>
          <p:nvSpPr>
            <p:cNvPr id="33" name="AutoShape 33"/>
            <p:cNvSpPr/>
            <p:nvPr/>
          </p:nvSpPr>
          <p:spPr>
            <a:xfrm rot="2670134">
              <a:off x="887807" y="596683"/>
              <a:ext cx="1595765" cy="0"/>
            </a:xfrm>
            <a:prstGeom prst="line">
              <a:avLst/>
            </a:prstGeom>
            <a:ln w="38100" cap="rnd">
              <a:solidFill>
                <a:srgbClr val="929292"/>
              </a:solidFill>
              <a:prstDash val="sysDot"/>
              <a:headEnd type="none" w="sm" len="sm"/>
              <a:tailEnd type="oval" w="lg" len="lg"/>
            </a:ln>
          </p:spPr>
          <p:txBody>
            <a:bodyPr/>
            <a:lstStyle/>
            <a:p>
              <a:endParaRPr lang="en-GB"/>
            </a:p>
          </p:txBody>
        </p:sp>
      </p:grpSp>
      <p:sp>
        <p:nvSpPr>
          <p:cNvPr id="34" name="AutoShape 34"/>
          <p:cNvSpPr/>
          <p:nvPr/>
        </p:nvSpPr>
        <p:spPr>
          <a:xfrm rot="2719283" flipV="1">
            <a:off x="5507885" y="6256718"/>
            <a:ext cx="876468" cy="1069338"/>
          </a:xfrm>
          <a:prstGeom prst="line">
            <a:avLst/>
          </a:prstGeom>
          <a:ln w="28575" cap="rnd">
            <a:solidFill>
              <a:srgbClr val="929292"/>
            </a:solidFill>
            <a:prstDash val="sysDot"/>
            <a:headEnd type="oval" w="lg" len="lg"/>
            <a:tailEnd type="oval" w="lg" len="lg"/>
          </a:ln>
        </p:spPr>
        <p:txBody>
          <a:bodyPr/>
          <a:lstStyle/>
          <a:p>
            <a:endParaRPr lang="en-GB"/>
          </a:p>
        </p:txBody>
      </p:sp>
      <p:sp>
        <p:nvSpPr>
          <p:cNvPr id="41" name="Rectangle 40"/>
          <p:cNvSpPr/>
          <p:nvPr/>
        </p:nvSpPr>
        <p:spPr>
          <a:xfrm>
            <a:off x="2472527" y="6966111"/>
            <a:ext cx="2741722" cy="120032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ru-RU" dirty="0"/>
              <a:t>Конкурсна комисија одлучује о начину на који ће се спровести провера (писмено или усмено)</a:t>
            </a:r>
          </a:p>
        </p:txBody>
      </p:sp>
      <p:sp>
        <p:nvSpPr>
          <p:cNvPr id="42" name="Rectangle 41"/>
          <p:cNvSpPr/>
          <p:nvPr/>
        </p:nvSpPr>
        <p:spPr>
          <a:xfrm>
            <a:off x="1030825" y="2129757"/>
            <a:ext cx="7395429" cy="92333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ru-RU" b="1" dirty="0"/>
              <a:t>Уколико конкурсна комисија одлучи да се провера ПФК спроводи писменим путем, провера се може вршити на електронској платформи на којој се врши и провера ОФК</a:t>
            </a:r>
          </a:p>
        </p:txBody>
      </p:sp>
      <p:sp>
        <p:nvSpPr>
          <p:cNvPr id="43" name="Rectangle 42"/>
          <p:cNvSpPr/>
          <p:nvPr/>
        </p:nvSpPr>
        <p:spPr>
          <a:xfrm>
            <a:off x="410189" y="3384419"/>
            <a:ext cx="3699428" cy="2308324"/>
          </a:xfrm>
          <a:prstGeom prst="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wrap="square">
            <a:spAutoFit/>
          </a:bodyPr>
          <a:lstStyle/>
          <a:p>
            <a:r>
              <a:rPr lang="ru-RU" dirty="0">
                <a:solidFill>
                  <a:schemeClr val="tx1"/>
                </a:solidFill>
              </a:rPr>
              <a:t>Уколико се на платформи проверава компетенција „страни језик“ (енглески језик) СУК након провере доставља, путем имејла, запосленима у Служби ЈЛС резултате тестирања чију аутоматску обраду је извршио софтвер</a:t>
            </a:r>
          </a:p>
        </p:txBody>
      </p:sp>
      <p:sp>
        <p:nvSpPr>
          <p:cNvPr id="44" name="Rectangle 43"/>
          <p:cNvSpPr/>
          <p:nvPr/>
        </p:nvSpPr>
        <p:spPr>
          <a:xfrm>
            <a:off x="4671910" y="3379474"/>
            <a:ext cx="3693738" cy="2308324"/>
          </a:xfrm>
          <a:prstGeom prst="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wrap="square">
            <a:spAutoFit/>
          </a:bodyPr>
          <a:lstStyle/>
          <a:p>
            <a:r>
              <a:rPr lang="ru-RU" dirty="0">
                <a:solidFill>
                  <a:schemeClr val="tx1"/>
                </a:solidFill>
              </a:rPr>
              <a:t>У том случају, подразумева се да Служба претходног дана унесе на платформу  унапред припремљене задатке и шифре кандидата у задату форму добијену од СУК-а и изврши све техничке припреме како би се провера спровела ефикасно</a:t>
            </a:r>
          </a:p>
        </p:txBody>
      </p:sp>
      <p:sp>
        <p:nvSpPr>
          <p:cNvPr id="45" name="Rectangle 44"/>
          <p:cNvSpPr/>
          <p:nvPr/>
        </p:nvSpPr>
        <p:spPr>
          <a:xfrm>
            <a:off x="14865634" y="5668002"/>
            <a:ext cx="3352800" cy="255454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ru-RU" sz="2000" b="1" dirty="0"/>
              <a:t>Уколико конкурсна комисија одлучи да проверу ПФК не спроводи на електронској платформи на којој се врши и провера ОФК, тада спроводи ову проверу на начин који сама одреди</a:t>
            </a:r>
          </a:p>
        </p:txBody>
      </p:sp>
      <p:sp>
        <p:nvSpPr>
          <p:cNvPr id="46" name="TextBox 45"/>
          <p:cNvSpPr txBox="1"/>
          <p:nvPr/>
        </p:nvSpPr>
        <p:spPr>
          <a:xfrm>
            <a:off x="838200" y="80482"/>
            <a:ext cx="17068800" cy="707886"/>
          </a:xfrm>
          <a:prstGeom prst="rect">
            <a:avLst/>
          </a:prstGeom>
          <a:noFill/>
        </p:spPr>
        <p:txBody>
          <a:bodyPr wrap="square" rtlCol="0">
            <a:spAutoFit/>
          </a:bodyPr>
          <a:lstStyle/>
          <a:p>
            <a:pPr algn="ctr"/>
            <a:r>
              <a:rPr lang="sr-Cyrl-RS" sz="4000" dirty="0"/>
              <a:t>СПРОВОЂЕЊЕ ПРОВЕРЕ ПФК </a:t>
            </a:r>
            <a:endParaRPr lang="en-GB" sz="4000" dirty="0"/>
          </a:p>
        </p:txBody>
      </p:sp>
      <p:sp>
        <p:nvSpPr>
          <p:cNvPr id="47" name="Right Arrow 46"/>
          <p:cNvSpPr/>
          <p:nvPr/>
        </p:nvSpPr>
        <p:spPr>
          <a:xfrm rot="2609069">
            <a:off x="5735482" y="3130149"/>
            <a:ext cx="371244" cy="1784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ight Arrow 47"/>
          <p:cNvSpPr/>
          <p:nvPr/>
        </p:nvSpPr>
        <p:spPr>
          <a:xfrm rot="7952762">
            <a:off x="2711269" y="3149547"/>
            <a:ext cx="371244" cy="1784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85906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rot="5400000" flipV="1">
            <a:off x="4633583" y="5877027"/>
            <a:ext cx="8625982" cy="2286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AutoShape 34"/>
          <p:cNvSpPr/>
          <p:nvPr/>
        </p:nvSpPr>
        <p:spPr>
          <a:xfrm rot="2719283" flipV="1">
            <a:off x="7633661" y="1480010"/>
            <a:ext cx="1080000" cy="1086426"/>
          </a:xfrm>
          <a:prstGeom prst="line">
            <a:avLst/>
          </a:prstGeom>
          <a:ln w="28575" cap="rnd">
            <a:solidFill>
              <a:schemeClr val="accent1">
                <a:lumMod val="50000"/>
              </a:schemeClr>
            </a:solidFill>
            <a:prstDash val="sysDot"/>
            <a:headEnd type="oval" w="lg" len="lg"/>
            <a:tailEnd type="oval" w="lg" len="lg"/>
          </a:ln>
        </p:spPr>
        <p:txBody>
          <a:bodyPr/>
          <a:lstStyle/>
          <a:p>
            <a:endParaRPr lang="en-GB"/>
          </a:p>
        </p:txBody>
      </p:sp>
      <p:sp>
        <p:nvSpPr>
          <p:cNvPr id="4" name="AutoShape 34"/>
          <p:cNvSpPr/>
          <p:nvPr/>
        </p:nvSpPr>
        <p:spPr>
          <a:xfrm rot="2719283" flipV="1">
            <a:off x="9185557" y="2648221"/>
            <a:ext cx="1080000" cy="1086426"/>
          </a:xfrm>
          <a:prstGeom prst="line">
            <a:avLst/>
          </a:prstGeom>
          <a:ln w="28575" cap="rnd">
            <a:solidFill>
              <a:schemeClr val="accent1">
                <a:lumMod val="50000"/>
              </a:schemeClr>
            </a:solidFill>
            <a:prstDash val="sysDot"/>
            <a:headEnd type="oval" w="lg" len="lg"/>
            <a:tailEnd type="oval" w="lg" len="lg"/>
          </a:ln>
        </p:spPr>
        <p:txBody>
          <a:bodyPr/>
          <a:lstStyle/>
          <a:p>
            <a:endParaRPr lang="en-GB"/>
          </a:p>
        </p:txBody>
      </p:sp>
      <p:sp>
        <p:nvSpPr>
          <p:cNvPr id="5" name="AutoShape 34"/>
          <p:cNvSpPr/>
          <p:nvPr/>
        </p:nvSpPr>
        <p:spPr>
          <a:xfrm rot="2719283" flipV="1">
            <a:off x="7643662" y="3661330"/>
            <a:ext cx="1080000" cy="1086426"/>
          </a:xfrm>
          <a:prstGeom prst="line">
            <a:avLst/>
          </a:prstGeom>
          <a:ln w="28575" cap="rnd">
            <a:solidFill>
              <a:schemeClr val="accent1">
                <a:lumMod val="50000"/>
              </a:schemeClr>
            </a:solidFill>
            <a:prstDash val="sysDot"/>
            <a:headEnd type="oval" w="lg" len="lg"/>
            <a:tailEnd type="oval" w="lg" len="lg"/>
          </a:ln>
        </p:spPr>
        <p:txBody>
          <a:bodyPr/>
          <a:lstStyle/>
          <a:p>
            <a:endParaRPr lang="en-GB"/>
          </a:p>
        </p:txBody>
      </p:sp>
      <p:sp>
        <p:nvSpPr>
          <p:cNvPr id="6" name="AutoShape 34"/>
          <p:cNvSpPr/>
          <p:nvPr/>
        </p:nvSpPr>
        <p:spPr>
          <a:xfrm rot="2719283" flipV="1">
            <a:off x="9185557" y="4667731"/>
            <a:ext cx="1080000" cy="1086426"/>
          </a:xfrm>
          <a:prstGeom prst="line">
            <a:avLst/>
          </a:prstGeom>
          <a:ln w="28575" cap="rnd">
            <a:solidFill>
              <a:schemeClr val="accent1">
                <a:lumMod val="50000"/>
              </a:schemeClr>
            </a:solidFill>
            <a:prstDash val="sysDot"/>
            <a:headEnd type="oval" w="lg" len="lg"/>
            <a:tailEnd type="oval" w="lg" len="lg"/>
          </a:ln>
        </p:spPr>
        <p:txBody>
          <a:bodyPr/>
          <a:lstStyle/>
          <a:p>
            <a:endParaRPr lang="en-GB"/>
          </a:p>
        </p:txBody>
      </p:sp>
      <p:sp>
        <p:nvSpPr>
          <p:cNvPr id="7" name="AutoShape 34"/>
          <p:cNvSpPr/>
          <p:nvPr/>
        </p:nvSpPr>
        <p:spPr>
          <a:xfrm rot="2719283" flipV="1">
            <a:off x="7628057" y="5833022"/>
            <a:ext cx="1080000" cy="1086426"/>
          </a:xfrm>
          <a:prstGeom prst="line">
            <a:avLst/>
          </a:prstGeom>
          <a:ln w="28575" cap="rnd">
            <a:solidFill>
              <a:schemeClr val="accent1">
                <a:lumMod val="50000"/>
              </a:schemeClr>
            </a:solidFill>
            <a:prstDash val="sysDot"/>
            <a:headEnd type="oval" w="lg" len="lg"/>
            <a:tailEnd type="oval" w="lg" len="lg"/>
          </a:ln>
        </p:spPr>
        <p:txBody>
          <a:bodyPr/>
          <a:lstStyle/>
          <a:p>
            <a:endParaRPr lang="en-GB"/>
          </a:p>
        </p:txBody>
      </p:sp>
      <p:sp>
        <p:nvSpPr>
          <p:cNvPr id="8" name="AutoShape 34"/>
          <p:cNvSpPr/>
          <p:nvPr/>
        </p:nvSpPr>
        <p:spPr>
          <a:xfrm rot="2719283" flipV="1">
            <a:off x="9165557" y="7029723"/>
            <a:ext cx="1080000" cy="1086426"/>
          </a:xfrm>
          <a:prstGeom prst="line">
            <a:avLst/>
          </a:prstGeom>
          <a:ln w="28575" cap="rnd">
            <a:solidFill>
              <a:schemeClr val="accent1">
                <a:lumMod val="50000"/>
              </a:schemeClr>
            </a:solidFill>
            <a:prstDash val="sysDot"/>
            <a:headEnd type="oval" w="lg" len="lg"/>
            <a:tailEnd type="oval" w="lg" len="lg"/>
          </a:ln>
        </p:spPr>
        <p:txBody>
          <a:bodyPr/>
          <a:lstStyle/>
          <a:p>
            <a:endParaRPr lang="en-GB"/>
          </a:p>
        </p:txBody>
      </p:sp>
      <p:sp>
        <p:nvSpPr>
          <p:cNvPr id="9" name="AutoShape 34"/>
          <p:cNvSpPr/>
          <p:nvPr/>
        </p:nvSpPr>
        <p:spPr>
          <a:xfrm rot="2719283" flipV="1">
            <a:off x="7640626" y="8146466"/>
            <a:ext cx="1080000" cy="1086426"/>
          </a:xfrm>
          <a:prstGeom prst="line">
            <a:avLst/>
          </a:prstGeom>
          <a:ln w="28575" cap="rnd">
            <a:solidFill>
              <a:schemeClr val="accent1">
                <a:lumMod val="50000"/>
              </a:schemeClr>
            </a:solidFill>
            <a:prstDash val="sysDot"/>
            <a:headEnd type="oval" w="lg" len="lg"/>
            <a:tailEnd type="oval" w="lg" len="lg"/>
          </a:ln>
        </p:spPr>
        <p:txBody>
          <a:bodyPr/>
          <a:lstStyle/>
          <a:p>
            <a:endParaRPr lang="en-GB"/>
          </a:p>
        </p:txBody>
      </p:sp>
      <p:sp>
        <p:nvSpPr>
          <p:cNvPr id="10" name="AutoShape 34"/>
          <p:cNvSpPr/>
          <p:nvPr/>
        </p:nvSpPr>
        <p:spPr>
          <a:xfrm rot="2719283" flipV="1">
            <a:off x="9181836" y="9417488"/>
            <a:ext cx="1080000" cy="1086426"/>
          </a:xfrm>
          <a:prstGeom prst="line">
            <a:avLst/>
          </a:prstGeom>
          <a:ln w="28575" cap="rnd">
            <a:solidFill>
              <a:schemeClr val="accent1">
                <a:lumMod val="50000"/>
              </a:schemeClr>
            </a:solidFill>
            <a:prstDash val="sysDot"/>
            <a:headEnd type="oval" w="lg" len="lg"/>
            <a:tailEnd type="oval" w="lg" len="lg"/>
          </a:ln>
        </p:spPr>
        <p:txBody>
          <a:bodyPr/>
          <a:lstStyle/>
          <a:p>
            <a:endParaRPr lang="en-GB"/>
          </a:p>
        </p:txBody>
      </p:sp>
      <p:sp>
        <p:nvSpPr>
          <p:cNvPr id="11" name="Rounded Rectangle 10"/>
          <p:cNvSpPr/>
          <p:nvPr/>
        </p:nvSpPr>
        <p:spPr>
          <a:xfrm>
            <a:off x="409354" y="1042594"/>
            <a:ext cx="6307207" cy="1634490"/>
          </a:xfrm>
          <a:prstGeom prst="roundRect">
            <a:avLst/>
          </a:prstGeom>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sr-Cyrl-RS" dirty="0"/>
              <a:t>Након провере ПФК Комисија сачињава извештај о резултатима провере свих кандидата који су учествовали у провери и доставља га Служби ради обједињавања и обавештавања кандидата о наредној фази изборног поступка </a:t>
            </a:r>
          </a:p>
        </p:txBody>
      </p:sp>
      <p:sp>
        <p:nvSpPr>
          <p:cNvPr id="12" name="Rounded Rectangle 11"/>
          <p:cNvSpPr/>
          <p:nvPr/>
        </p:nvSpPr>
        <p:spPr>
          <a:xfrm>
            <a:off x="10685217" y="2038733"/>
            <a:ext cx="6704318" cy="1940957"/>
          </a:xfrm>
          <a:prstGeom prst="roundRect">
            <a:avLst/>
          </a:prstGeom>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ru-RU" dirty="0">
                <a:solidFill>
                  <a:srgbClr val="000000"/>
                </a:solidFill>
              </a:rPr>
              <a:t>Комисија утврђује списак кандидата који нису искључени из даљег изборног поступка и који су доставили доказе о испуњености услова за запослење и са њима обавља завршни разговор</a:t>
            </a:r>
          </a:p>
          <a:p>
            <a:pPr algn="just"/>
            <a:r>
              <a:rPr lang="ru-RU" dirty="0">
                <a:solidFill>
                  <a:srgbClr val="000000"/>
                </a:solidFill>
              </a:rPr>
              <a:t>На завршном разговору се проверавају </a:t>
            </a:r>
            <a:r>
              <a:rPr lang="ru-RU" b="1" dirty="0">
                <a:solidFill>
                  <a:srgbClr val="000000"/>
                </a:solidFill>
              </a:rPr>
              <a:t>понашајне компетенције (ПК) и врши процена мотивације за рад</a:t>
            </a:r>
            <a:endParaRPr lang="ru-RU" dirty="0">
              <a:solidFill>
                <a:srgbClr val="000000"/>
              </a:solidFill>
            </a:endParaRPr>
          </a:p>
        </p:txBody>
      </p:sp>
      <p:sp>
        <p:nvSpPr>
          <p:cNvPr id="13" name="Rounded Rectangle 12"/>
          <p:cNvSpPr/>
          <p:nvPr/>
        </p:nvSpPr>
        <p:spPr>
          <a:xfrm>
            <a:off x="371217" y="2971604"/>
            <a:ext cx="6348337" cy="2553891"/>
          </a:xfrm>
          <a:prstGeom prst="roundRect">
            <a:avLst/>
          </a:prstGeom>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sr-Cyrl-RS" dirty="0"/>
              <a:t>Провера понашајних компетенција врши се путем интервјуа базираног на компетенцијама у складу са </a:t>
            </a:r>
            <a:r>
              <a:rPr lang="sr-Cyrl-RS" b="1" dirty="0"/>
              <a:t>Упутством за вредновање понашајних компетенција </a:t>
            </a:r>
            <a:r>
              <a:rPr lang="ru-RU" b="1" dirty="0"/>
              <a:t>(</a:t>
            </a:r>
            <a:r>
              <a:rPr lang="sr-Latn-RS" b="1" dirty="0"/>
              <a:t>,,</a:t>
            </a:r>
            <a:r>
              <a:rPr lang="ru-RU" b="1" dirty="0"/>
              <a:t>Сл. гласник РС</a:t>
            </a:r>
            <a:r>
              <a:rPr lang="sr-Latn-RS" b="1" dirty="0"/>
              <a:t>“</a:t>
            </a:r>
            <a:r>
              <a:rPr lang="ru-RU" b="1" dirty="0"/>
              <a:t> бр. 115/23) </a:t>
            </a:r>
            <a:r>
              <a:rPr lang="sr-Cyrl-RS" b="1" dirty="0"/>
              <a:t>и представља </a:t>
            </a:r>
            <a:r>
              <a:rPr lang="ru-RU" dirty="0"/>
              <a:t>елиминаторну фазу</a:t>
            </a:r>
          </a:p>
          <a:p>
            <a:pPr algn="just"/>
            <a:r>
              <a:rPr lang="ru-RU" dirty="0"/>
              <a:t>Кандидат који је освојио 1 бод у провери једне или више понашајних компетенција искључује из даљег изборног поступка и са њим се не обавља разговор за процену </a:t>
            </a:r>
            <a:r>
              <a:rPr lang="sr-Cyrl-RS" dirty="0"/>
              <a:t>мотивације</a:t>
            </a:r>
            <a:endParaRPr lang="sr-Cyrl-RS" b="1" dirty="0">
              <a:solidFill>
                <a:srgbClr val="C00000"/>
              </a:solidFill>
            </a:endParaRPr>
          </a:p>
        </p:txBody>
      </p:sp>
      <p:sp>
        <p:nvSpPr>
          <p:cNvPr id="14" name="Rounded Rectangle 13"/>
          <p:cNvSpPr/>
          <p:nvPr/>
        </p:nvSpPr>
        <p:spPr>
          <a:xfrm>
            <a:off x="10710113" y="4204543"/>
            <a:ext cx="6654525" cy="1634490"/>
          </a:xfrm>
          <a:prstGeom prst="roundRect">
            <a:avLst/>
          </a:prstGeom>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ru-RU" dirty="0"/>
              <a:t>Комисија може самостално да врши проверу понашајних компетенција ако најмање један члан Комисије има завршену обуку за спровођење интервјуа базираног на компетенцијама или се професионално бави проценом понашајних компетенција </a:t>
            </a:r>
            <a:endParaRPr lang="en-GB" dirty="0"/>
          </a:p>
        </p:txBody>
      </p:sp>
      <p:sp>
        <p:nvSpPr>
          <p:cNvPr id="15" name="Rounded Rectangle 14"/>
          <p:cNvSpPr/>
          <p:nvPr/>
        </p:nvSpPr>
        <p:spPr>
          <a:xfrm>
            <a:off x="388788" y="5820015"/>
            <a:ext cx="6348337" cy="1328023"/>
          </a:xfrm>
          <a:prstGeom prst="roundRect">
            <a:avLst/>
          </a:prstGeom>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sr-Cyrl-RS" dirty="0"/>
              <a:t>Комисија може да проверу понашајних компетенција </a:t>
            </a:r>
            <a:r>
              <a:rPr lang="ru-RU" dirty="0"/>
              <a:t>повери: лицу у органу или лицу изван органа које поседује стручна знања у овој области или одговарајућој стручној организацији у овој области </a:t>
            </a:r>
          </a:p>
        </p:txBody>
      </p:sp>
      <p:sp>
        <p:nvSpPr>
          <p:cNvPr id="16" name="Rounded Rectangle 15"/>
          <p:cNvSpPr/>
          <p:nvPr/>
        </p:nvSpPr>
        <p:spPr>
          <a:xfrm>
            <a:off x="10685217" y="6523975"/>
            <a:ext cx="6640956" cy="2247424"/>
          </a:xfrm>
          <a:prstGeom prst="roundRect">
            <a:avLst/>
          </a:prstGeom>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ru-RU" dirty="0"/>
              <a:t>Када се провера понашајних компетенција поверава лицу или организацији ван органа, Служба прво обавештава кандидате о термину за интервју са стручњаком, а потом обавештава кандидате о термину за разговор са комисијом (процена мотивације) након што прими извештај о резултатима провере ПК, </a:t>
            </a:r>
            <a:r>
              <a:rPr lang="ru-RU" b="1" dirty="0"/>
              <a:t>које узима као утврђене</a:t>
            </a:r>
            <a:r>
              <a:rPr lang="ru-RU" dirty="0"/>
              <a:t>. У том случају, завршна фаза се спроводи у два дана. </a:t>
            </a:r>
          </a:p>
        </p:txBody>
      </p:sp>
      <p:sp>
        <p:nvSpPr>
          <p:cNvPr id="17" name="Rounded Rectangle 16"/>
          <p:cNvSpPr/>
          <p:nvPr/>
        </p:nvSpPr>
        <p:spPr>
          <a:xfrm>
            <a:off x="371218" y="8081432"/>
            <a:ext cx="6348337" cy="1940957"/>
          </a:xfrm>
          <a:prstGeom prst="roundRect">
            <a:avLst/>
          </a:prstGeom>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ru-RU" dirty="0"/>
              <a:t>Ако члан Комисије спроводи проверу ПК, процена мотивације може се вршити непосредно након е те провере, и подразумева разговор који чланови комисије воде са кандидатом у циљу процене мотивације за рад на радном месту и степен прихватања вредности органа, службе или организације </a:t>
            </a:r>
          </a:p>
        </p:txBody>
      </p:sp>
      <p:sp>
        <p:nvSpPr>
          <p:cNvPr id="18" name="Rounded Rectangle 17"/>
          <p:cNvSpPr/>
          <p:nvPr/>
        </p:nvSpPr>
        <p:spPr>
          <a:xfrm>
            <a:off x="10685217" y="9358883"/>
            <a:ext cx="6640956" cy="715089"/>
          </a:xfrm>
          <a:prstGeom prst="roundRect">
            <a:avLst/>
          </a:prstGeom>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sr-Cyrl-RS" dirty="0"/>
              <a:t>Извештај о резултатима провере ПК сачињавају лица која су вршила вредновање  </a:t>
            </a:r>
            <a:endParaRPr lang="en-GB" dirty="0"/>
          </a:p>
        </p:txBody>
      </p:sp>
      <p:sp>
        <p:nvSpPr>
          <p:cNvPr id="19" name="Rectangle 18"/>
          <p:cNvSpPr/>
          <p:nvPr/>
        </p:nvSpPr>
        <p:spPr>
          <a:xfrm>
            <a:off x="3276600" y="251178"/>
            <a:ext cx="12364667" cy="707886"/>
          </a:xfrm>
          <a:prstGeom prst="rect">
            <a:avLst/>
          </a:prstGeom>
        </p:spPr>
        <p:txBody>
          <a:bodyPr wrap="none">
            <a:spAutoFit/>
          </a:bodyPr>
          <a:lstStyle/>
          <a:p>
            <a:r>
              <a:rPr lang="sr-Cyrl-RS" sz="4000" dirty="0"/>
              <a:t>СПРОВОЂЕЊЕ ПРОВЕРЕ ПОНАШАЈНИХ КОМПЕТЕНЦИЈА</a:t>
            </a:r>
            <a:endParaRPr lang="en-GB" sz="4000" dirty="0"/>
          </a:p>
        </p:txBody>
      </p:sp>
      <p:sp>
        <p:nvSpPr>
          <p:cNvPr id="20" name="Oval 19"/>
          <p:cNvSpPr/>
          <p:nvPr/>
        </p:nvSpPr>
        <p:spPr>
          <a:xfrm>
            <a:off x="8694777" y="1776037"/>
            <a:ext cx="508813" cy="481678"/>
          </a:xfrm>
          <a:prstGeom prst="ellips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RS" b="1" dirty="0">
                <a:solidFill>
                  <a:schemeClr val="tx1"/>
                </a:solidFill>
              </a:rPr>
              <a:t>1</a:t>
            </a:r>
            <a:endParaRPr lang="en-GB" b="1" dirty="0">
              <a:solidFill>
                <a:schemeClr val="tx1"/>
              </a:solidFill>
            </a:endParaRPr>
          </a:p>
        </p:txBody>
      </p:sp>
      <p:sp>
        <p:nvSpPr>
          <p:cNvPr id="21" name="Oval 20"/>
          <p:cNvSpPr/>
          <p:nvPr/>
        </p:nvSpPr>
        <p:spPr>
          <a:xfrm>
            <a:off x="8679597" y="2855905"/>
            <a:ext cx="508813" cy="481678"/>
          </a:xfrm>
          <a:prstGeom prst="ellips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RS" b="1" dirty="0">
                <a:solidFill>
                  <a:schemeClr val="tx1"/>
                </a:solidFill>
              </a:rPr>
              <a:t>2</a:t>
            </a:r>
            <a:endParaRPr lang="en-GB" b="1" dirty="0">
              <a:solidFill>
                <a:schemeClr val="tx1"/>
              </a:solidFill>
            </a:endParaRPr>
          </a:p>
        </p:txBody>
      </p:sp>
      <p:sp>
        <p:nvSpPr>
          <p:cNvPr id="23" name="Oval 22"/>
          <p:cNvSpPr/>
          <p:nvPr/>
        </p:nvSpPr>
        <p:spPr>
          <a:xfrm>
            <a:off x="8707308" y="9716428"/>
            <a:ext cx="508813" cy="481678"/>
          </a:xfrm>
          <a:prstGeom prst="ellips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RS" b="1" dirty="0">
                <a:solidFill>
                  <a:schemeClr val="tx1"/>
                </a:solidFill>
              </a:rPr>
              <a:t>8</a:t>
            </a:r>
            <a:endParaRPr lang="en-GB" b="1" dirty="0">
              <a:solidFill>
                <a:schemeClr val="tx1"/>
              </a:solidFill>
            </a:endParaRPr>
          </a:p>
        </p:txBody>
      </p:sp>
      <p:sp>
        <p:nvSpPr>
          <p:cNvPr id="24" name="Oval 23"/>
          <p:cNvSpPr/>
          <p:nvPr/>
        </p:nvSpPr>
        <p:spPr>
          <a:xfrm>
            <a:off x="8678745" y="8478706"/>
            <a:ext cx="508813" cy="481678"/>
          </a:xfrm>
          <a:prstGeom prst="ellips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RS" b="1" dirty="0">
                <a:solidFill>
                  <a:schemeClr val="tx1"/>
                </a:solidFill>
              </a:rPr>
              <a:t>7</a:t>
            </a:r>
            <a:endParaRPr lang="en-GB" b="1" dirty="0">
              <a:solidFill>
                <a:schemeClr val="tx1"/>
              </a:solidFill>
            </a:endParaRPr>
          </a:p>
        </p:txBody>
      </p:sp>
      <p:sp>
        <p:nvSpPr>
          <p:cNvPr id="25" name="Oval 24"/>
          <p:cNvSpPr/>
          <p:nvPr/>
        </p:nvSpPr>
        <p:spPr>
          <a:xfrm>
            <a:off x="8679597" y="7313745"/>
            <a:ext cx="508813" cy="481678"/>
          </a:xfrm>
          <a:prstGeom prst="ellips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RS" b="1" dirty="0">
                <a:solidFill>
                  <a:schemeClr val="tx1"/>
                </a:solidFill>
              </a:rPr>
              <a:t>6</a:t>
            </a:r>
            <a:endParaRPr lang="en-GB" b="1" dirty="0">
              <a:solidFill>
                <a:schemeClr val="tx1"/>
              </a:solidFill>
            </a:endParaRPr>
          </a:p>
        </p:txBody>
      </p:sp>
      <p:sp>
        <p:nvSpPr>
          <p:cNvPr id="26" name="Oval 25"/>
          <p:cNvSpPr/>
          <p:nvPr/>
        </p:nvSpPr>
        <p:spPr>
          <a:xfrm>
            <a:off x="8679597" y="6125563"/>
            <a:ext cx="508813" cy="481678"/>
          </a:xfrm>
          <a:prstGeom prst="ellips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RS" b="1" dirty="0">
                <a:solidFill>
                  <a:schemeClr val="tx1"/>
                </a:solidFill>
              </a:rPr>
              <a:t>5</a:t>
            </a:r>
            <a:endParaRPr lang="en-GB" b="1" dirty="0">
              <a:solidFill>
                <a:schemeClr val="tx1"/>
              </a:solidFill>
            </a:endParaRPr>
          </a:p>
        </p:txBody>
      </p:sp>
      <p:sp>
        <p:nvSpPr>
          <p:cNvPr id="27" name="Oval 26"/>
          <p:cNvSpPr/>
          <p:nvPr/>
        </p:nvSpPr>
        <p:spPr>
          <a:xfrm>
            <a:off x="8708634" y="4949107"/>
            <a:ext cx="508813" cy="481678"/>
          </a:xfrm>
          <a:prstGeom prst="ellips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RS" b="1" dirty="0">
                <a:solidFill>
                  <a:schemeClr val="tx1"/>
                </a:solidFill>
              </a:rPr>
              <a:t>4</a:t>
            </a:r>
            <a:endParaRPr lang="en-GB" b="1" dirty="0">
              <a:solidFill>
                <a:schemeClr val="tx1"/>
              </a:solidFill>
            </a:endParaRPr>
          </a:p>
        </p:txBody>
      </p:sp>
      <p:sp>
        <p:nvSpPr>
          <p:cNvPr id="28" name="Oval 27"/>
          <p:cNvSpPr/>
          <p:nvPr/>
        </p:nvSpPr>
        <p:spPr>
          <a:xfrm>
            <a:off x="8679596" y="3921536"/>
            <a:ext cx="508813" cy="481678"/>
          </a:xfrm>
          <a:prstGeom prst="ellips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RS" b="1" dirty="0">
                <a:solidFill>
                  <a:schemeClr val="tx1"/>
                </a:solidFill>
              </a:rPr>
              <a:t>3</a:t>
            </a:r>
            <a:endParaRPr lang="en-GB" b="1" dirty="0">
              <a:solidFill>
                <a:schemeClr val="tx1"/>
              </a:solidFill>
            </a:endParaRPr>
          </a:p>
        </p:txBody>
      </p:sp>
    </p:spTree>
    <p:extLst>
      <p:ext uri="{BB962C8B-B14F-4D97-AF65-F5344CB8AC3E}">
        <p14:creationId xmlns:p14="http://schemas.microsoft.com/office/powerpoint/2010/main" val="14395591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33391" y="4076700"/>
            <a:ext cx="7297094" cy="1569660"/>
          </a:xfrm>
          <a:prstGeom prst="rect">
            <a:avLst/>
          </a:prstGeom>
        </p:spPr>
        <p:txBody>
          <a:bodyPr wrap="square">
            <a:spAutoFit/>
          </a:bodyPr>
          <a:lstStyle/>
          <a:p>
            <a:r>
              <a:rPr lang="sr-Cyrl-RS" sz="3200" dirty="0"/>
              <a:t>САЧИЊАВАЊЕ ЛИСТЕ КАНДИДАТА, ИЗБОР КАНДИДАТА И ПРИЈЕМ У РАДНИ ОДНОС</a:t>
            </a:r>
          </a:p>
        </p:txBody>
      </p:sp>
      <p:sp>
        <p:nvSpPr>
          <p:cNvPr id="8" name="Freeform 23"/>
          <p:cNvSpPr/>
          <p:nvPr/>
        </p:nvSpPr>
        <p:spPr>
          <a:xfrm>
            <a:off x="0" y="7795374"/>
            <a:ext cx="2615256" cy="2491626"/>
          </a:xfrm>
          <a:custGeom>
            <a:avLst/>
            <a:gdLst/>
            <a:ahLst/>
            <a:cxnLst/>
            <a:rect l="l" t="t" r="r" b="b"/>
            <a:pathLst>
              <a:path w="2615256" h="2491626">
                <a:moveTo>
                  <a:pt x="0" y="0"/>
                </a:moveTo>
                <a:lnTo>
                  <a:pt x="2615256" y="0"/>
                </a:lnTo>
                <a:lnTo>
                  <a:pt x="2615256" y="2491625"/>
                </a:lnTo>
                <a:lnTo>
                  <a:pt x="0" y="2491625"/>
                </a:lnTo>
                <a:lnTo>
                  <a:pt x="0" y="0"/>
                </a:lnTo>
                <a:close/>
              </a:path>
            </a:pathLst>
          </a:custGeom>
          <a:blipFill>
            <a:blip r:embed="rId2">
              <a:grayscl/>
              <a:extLst>
                <a:ext uri="{96DAC541-7B7A-43D3-8B79-37D633B846F1}">
                  <asvg:svgBlip xmlns:asvg="http://schemas.microsoft.com/office/drawing/2016/SVG/main" xmlns="" r:embed="rId3"/>
                </a:ext>
              </a:extLst>
            </a:blip>
            <a:stretch>
              <a:fillRect/>
            </a:stretch>
          </a:blipFill>
        </p:spPr>
        <p:txBody>
          <a:bodyPr/>
          <a:lstStyle/>
          <a:p>
            <a:endParaRPr lang="en-GB"/>
          </a:p>
        </p:txBody>
      </p:sp>
      <p:sp>
        <p:nvSpPr>
          <p:cNvPr id="9" name="Freeform 3"/>
          <p:cNvSpPr/>
          <p:nvPr/>
        </p:nvSpPr>
        <p:spPr>
          <a:xfrm>
            <a:off x="12536685" y="1387192"/>
            <a:ext cx="3244515" cy="3080048"/>
          </a:xfrm>
          <a:custGeom>
            <a:avLst/>
            <a:gdLst/>
            <a:ahLst/>
            <a:cxnLst/>
            <a:rect l="l" t="t" r="r" b="b"/>
            <a:pathLst>
              <a:path w="8083561" h="11004848">
                <a:moveTo>
                  <a:pt x="0" y="0"/>
                </a:moveTo>
                <a:lnTo>
                  <a:pt x="8083561" y="0"/>
                </a:lnTo>
                <a:lnTo>
                  <a:pt x="8083561" y="11004848"/>
                </a:lnTo>
                <a:lnTo>
                  <a:pt x="0" y="11004848"/>
                </a:lnTo>
                <a:lnTo>
                  <a:pt x="0" y="0"/>
                </a:lnTo>
                <a:close/>
              </a:path>
            </a:pathLst>
          </a:custGeom>
          <a:blipFill>
            <a:blip r:embed="rId4"/>
            <a:stretch>
              <a:fillRect/>
            </a:stretch>
          </a:blipFill>
        </p:spPr>
        <p:txBody>
          <a:bodyPr/>
          <a:lstStyle/>
          <a:p>
            <a:endParaRPr lang="en-GB"/>
          </a:p>
        </p:txBody>
      </p:sp>
      <p:sp>
        <p:nvSpPr>
          <p:cNvPr id="16" name="TextBox 47"/>
          <p:cNvSpPr txBox="1"/>
          <p:nvPr/>
        </p:nvSpPr>
        <p:spPr>
          <a:xfrm>
            <a:off x="9282609" y="2367288"/>
            <a:ext cx="2547937" cy="143501"/>
          </a:xfrm>
          <a:prstGeom prst="rect">
            <a:avLst/>
          </a:prstGeom>
        </p:spPr>
        <p:txBody>
          <a:bodyPr lIns="0" tIns="0" rIns="0" bIns="0" rtlCol="0" anchor="t">
            <a:spAutoFit/>
          </a:bodyPr>
          <a:lstStyle/>
          <a:p>
            <a:pPr>
              <a:lnSpc>
                <a:spcPts val="1155"/>
              </a:lnSpc>
            </a:pPr>
            <a:endParaRPr lang="en-US" sz="963" dirty="0">
              <a:solidFill>
                <a:srgbClr val="404040"/>
              </a:solidFill>
              <a:latin typeface="Public Sans"/>
            </a:endParaRPr>
          </a:p>
        </p:txBody>
      </p:sp>
      <p:grpSp>
        <p:nvGrpSpPr>
          <p:cNvPr id="18" name="Group 17"/>
          <p:cNvGrpSpPr/>
          <p:nvPr/>
        </p:nvGrpSpPr>
        <p:grpSpPr>
          <a:xfrm>
            <a:off x="8610600" y="3543300"/>
            <a:ext cx="7610722" cy="5364077"/>
            <a:chOff x="2819400" y="4452198"/>
            <a:chExt cx="9525000" cy="4451715"/>
          </a:xfrm>
        </p:grpSpPr>
        <p:grpSp>
          <p:nvGrpSpPr>
            <p:cNvPr id="17" name="Group 16"/>
            <p:cNvGrpSpPr/>
            <p:nvPr/>
          </p:nvGrpSpPr>
          <p:grpSpPr>
            <a:xfrm>
              <a:off x="2819400" y="4452198"/>
              <a:ext cx="9525000" cy="4451715"/>
              <a:chOff x="9091960" y="2010332"/>
              <a:chExt cx="3000740" cy="1336483"/>
            </a:xfrm>
          </p:grpSpPr>
          <p:grpSp>
            <p:nvGrpSpPr>
              <p:cNvPr id="10" name="Group 35"/>
              <p:cNvGrpSpPr/>
              <p:nvPr/>
            </p:nvGrpSpPr>
            <p:grpSpPr>
              <a:xfrm>
                <a:off x="9165308" y="2083680"/>
                <a:ext cx="2927392" cy="1263135"/>
                <a:chOff x="0" y="0"/>
                <a:chExt cx="1089910" cy="470283"/>
              </a:xfrm>
            </p:grpSpPr>
            <p:sp>
              <p:nvSpPr>
                <p:cNvPr id="11" name="Freeform 36"/>
                <p:cNvSpPr/>
                <p:nvPr/>
              </p:nvSpPr>
              <p:spPr>
                <a:xfrm>
                  <a:off x="0" y="0"/>
                  <a:ext cx="1089910" cy="470283"/>
                </a:xfrm>
                <a:custGeom>
                  <a:avLst/>
                  <a:gdLst/>
                  <a:ahLst/>
                  <a:cxnLst/>
                  <a:rect l="l" t="t" r="r" b="b"/>
                  <a:pathLst>
                    <a:path w="1089910" h="470283">
                      <a:moveTo>
                        <a:pt x="38185" y="0"/>
                      </a:moveTo>
                      <a:lnTo>
                        <a:pt x="1051725" y="0"/>
                      </a:lnTo>
                      <a:cubicBezTo>
                        <a:pt x="1061852" y="0"/>
                        <a:pt x="1071565" y="4023"/>
                        <a:pt x="1078726" y="11184"/>
                      </a:cubicBezTo>
                      <a:cubicBezTo>
                        <a:pt x="1085887" y="18345"/>
                        <a:pt x="1089910" y="28058"/>
                        <a:pt x="1089910" y="38185"/>
                      </a:cubicBezTo>
                      <a:lnTo>
                        <a:pt x="1089910" y="432099"/>
                      </a:lnTo>
                      <a:cubicBezTo>
                        <a:pt x="1089910" y="453187"/>
                        <a:pt x="1072814" y="470283"/>
                        <a:pt x="1051725" y="470283"/>
                      </a:cubicBezTo>
                      <a:lnTo>
                        <a:pt x="38185" y="470283"/>
                      </a:lnTo>
                      <a:cubicBezTo>
                        <a:pt x="28058" y="470283"/>
                        <a:pt x="18345" y="466260"/>
                        <a:pt x="11184" y="459099"/>
                      </a:cubicBezTo>
                      <a:cubicBezTo>
                        <a:pt x="4023" y="451938"/>
                        <a:pt x="0" y="442226"/>
                        <a:pt x="0" y="432099"/>
                      </a:cubicBezTo>
                      <a:lnTo>
                        <a:pt x="0" y="38185"/>
                      </a:lnTo>
                      <a:cubicBezTo>
                        <a:pt x="0" y="28058"/>
                        <a:pt x="4023" y="18345"/>
                        <a:pt x="11184" y="11184"/>
                      </a:cubicBezTo>
                      <a:cubicBezTo>
                        <a:pt x="18345" y="4023"/>
                        <a:pt x="28058" y="0"/>
                        <a:pt x="38185" y="0"/>
                      </a:cubicBezTo>
                      <a:close/>
                    </a:path>
                  </a:pathLst>
                </a:custGeom>
                <a:solidFill>
                  <a:srgbClr val="404040"/>
                </a:solidFill>
                <a:ln cap="rnd">
                  <a:noFill/>
                  <a:prstDash val="solid"/>
                  <a:round/>
                </a:ln>
              </p:spPr>
              <p:txBody>
                <a:bodyPr/>
                <a:lstStyle/>
                <a:p>
                  <a:endParaRPr lang="en-GB"/>
                </a:p>
              </p:txBody>
            </p:sp>
            <p:sp>
              <p:nvSpPr>
                <p:cNvPr id="12" name="TextBox 37"/>
                <p:cNvSpPr txBox="1"/>
                <p:nvPr/>
              </p:nvSpPr>
              <p:spPr>
                <a:xfrm>
                  <a:off x="0" y="-57150"/>
                  <a:ext cx="1089910" cy="527433"/>
                </a:xfrm>
                <a:prstGeom prst="rect">
                  <a:avLst/>
                </a:prstGeom>
              </p:spPr>
              <p:txBody>
                <a:bodyPr lIns="24449" tIns="24449" rIns="24449" bIns="24449" rtlCol="0" anchor="ctr"/>
                <a:lstStyle/>
                <a:p>
                  <a:pPr algn="ctr">
                    <a:lnSpc>
                      <a:spcPts val="1954"/>
                    </a:lnSpc>
                  </a:pPr>
                  <a:endParaRPr sz="866"/>
                </a:p>
              </p:txBody>
            </p:sp>
          </p:grpSp>
          <p:grpSp>
            <p:nvGrpSpPr>
              <p:cNvPr id="13" name="Group 38"/>
              <p:cNvGrpSpPr/>
              <p:nvPr/>
            </p:nvGrpSpPr>
            <p:grpSpPr>
              <a:xfrm>
                <a:off x="9091960" y="2010332"/>
                <a:ext cx="2927392" cy="1263135"/>
                <a:chOff x="0" y="0"/>
                <a:chExt cx="1089910" cy="470283"/>
              </a:xfrm>
            </p:grpSpPr>
            <p:sp>
              <p:nvSpPr>
                <p:cNvPr id="14" name="Freeform 39"/>
                <p:cNvSpPr/>
                <p:nvPr/>
              </p:nvSpPr>
              <p:spPr>
                <a:xfrm>
                  <a:off x="0" y="0"/>
                  <a:ext cx="1089910" cy="470283"/>
                </a:xfrm>
                <a:custGeom>
                  <a:avLst/>
                  <a:gdLst/>
                  <a:ahLst/>
                  <a:cxnLst/>
                  <a:rect l="l" t="t" r="r" b="b"/>
                  <a:pathLst>
                    <a:path w="1089910" h="470283">
                      <a:moveTo>
                        <a:pt x="38185" y="0"/>
                      </a:moveTo>
                      <a:lnTo>
                        <a:pt x="1051725" y="0"/>
                      </a:lnTo>
                      <a:cubicBezTo>
                        <a:pt x="1061852" y="0"/>
                        <a:pt x="1071565" y="4023"/>
                        <a:pt x="1078726" y="11184"/>
                      </a:cubicBezTo>
                      <a:cubicBezTo>
                        <a:pt x="1085887" y="18345"/>
                        <a:pt x="1089910" y="28058"/>
                        <a:pt x="1089910" y="38185"/>
                      </a:cubicBezTo>
                      <a:lnTo>
                        <a:pt x="1089910" y="432099"/>
                      </a:lnTo>
                      <a:cubicBezTo>
                        <a:pt x="1089910" y="453187"/>
                        <a:pt x="1072814" y="470283"/>
                        <a:pt x="1051725" y="470283"/>
                      </a:cubicBezTo>
                      <a:lnTo>
                        <a:pt x="38185" y="470283"/>
                      </a:lnTo>
                      <a:cubicBezTo>
                        <a:pt x="28058" y="470283"/>
                        <a:pt x="18345" y="466260"/>
                        <a:pt x="11184" y="459099"/>
                      </a:cubicBezTo>
                      <a:cubicBezTo>
                        <a:pt x="4023" y="451938"/>
                        <a:pt x="0" y="442226"/>
                        <a:pt x="0" y="432099"/>
                      </a:cubicBezTo>
                      <a:lnTo>
                        <a:pt x="0" y="38185"/>
                      </a:lnTo>
                      <a:cubicBezTo>
                        <a:pt x="0" y="28058"/>
                        <a:pt x="4023" y="18345"/>
                        <a:pt x="11184" y="11184"/>
                      </a:cubicBezTo>
                      <a:cubicBezTo>
                        <a:pt x="18345" y="4023"/>
                        <a:pt x="28058" y="0"/>
                        <a:pt x="38185" y="0"/>
                      </a:cubicBezTo>
                      <a:close/>
                    </a:path>
                  </a:pathLst>
                </a:custGeom>
                <a:solidFill>
                  <a:srgbClr val="FFFFFF"/>
                </a:solidFill>
                <a:ln w="19050" cap="rnd">
                  <a:solidFill>
                    <a:srgbClr val="F8DF8C"/>
                  </a:solidFill>
                  <a:prstDash val="solid"/>
                  <a:round/>
                </a:ln>
              </p:spPr>
              <p:txBody>
                <a:bodyPr/>
                <a:lstStyle/>
                <a:p>
                  <a:endParaRPr lang="en-GB"/>
                </a:p>
              </p:txBody>
            </p:sp>
            <p:sp>
              <p:nvSpPr>
                <p:cNvPr id="15" name="TextBox 40"/>
                <p:cNvSpPr txBox="1"/>
                <p:nvPr/>
              </p:nvSpPr>
              <p:spPr>
                <a:xfrm>
                  <a:off x="0" y="-57150"/>
                  <a:ext cx="1089910" cy="527433"/>
                </a:xfrm>
                <a:prstGeom prst="rect">
                  <a:avLst/>
                </a:prstGeom>
              </p:spPr>
              <p:txBody>
                <a:bodyPr lIns="24449" tIns="24449" rIns="24449" bIns="24449" rtlCol="0" anchor="ctr"/>
                <a:lstStyle/>
                <a:p>
                  <a:pPr algn="ctr">
                    <a:lnSpc>
                      <a:spcPts val="1954"/>
                    </a:lnSpc>
                  </a:pPr>
                  <a:endParaRPr sz="866"/>
                </a:p>
              </p:txBody>
            </p:sp>
          </p:grpSp>
        </p:grpSp>
        <p:sp>
          <p:nvSpPr>
            <p:cNvPr id="5" name="TextBox 4"/>
            <p:cNvSpPr txBox="1"/>
            <p:nvPr/>
          </p:nvSpPr>
          <p:spPr>
            <a:xfrm>
              <a:off x="3527416" y="4776755"/>
              <a:ext cx="8341789" cy="3046988"/>
            </a:xfrm>
            <a:prstGeom prst="rect">
              <a:avLst/>
            </a:prstGeom>
            <a:noFill/>
          </p:spPr>
          <p:txBody>
            <a:bodyPr wrap="square" rtlCol="0">
              <a:spAutoFit/>
            </a:bodyPr>
            <a:lstStyle/>
            <a:p>
              <a:pPr algn="just"/>
              <a:r>
                <a:rPr lang="sr-Cyrl-RS" sz="3200" dirty="0"/>
                <a:t>Конкурсна комисија на основу постигнутих резултата кандидата у свим спроведеним фазама изборног поступка, сачињава листу кандидата која су испунила мерила утврђена за избор </a:t>
              </a:r>
              <a:r>
                <a:rPr lang="ru-RU" sz="3200" dirty="0"/>
                <a:t>рангирањем према резултатима кандидата од највећег ка најмањем</a:t>
              </a:r>
              <a:endParaRPr lang="en-GB" sz="3200" dirty="0"/>
            </a:p>
          </p:txBody>
        </p:sp>
      </p:grpSp>
    </p:spTree>
    <p:extLst>
      <p:ext uri="{BB962C8B-B14F-4D97-AF65-F5344CB8AC3E}">
        <p14:creationId xmlns:p14="http://schemas.microsoft.com/office/powerpoint/2010/main" val="4388433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4508</TotalTime>
  <Words>1155</Words>
  <Application>Microsoft Office PowerPoint</Application>
  <PresentationFormat>Custom</PresentationFormat>
  <Paragraphs>83</Paragraphs>
  <Slides>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Calibri</vt:lpstr>
      <vt:lpstr>Garet Bold</vt:lpstr>
      <vt:lpstr>Public Sans</vt:lpstr>
      <vt:lpstr>Arial</vt:lpstr>
      <vt:lpstr>Office Theme</vt:lpstr>
      <vt:lpstr>PowerPoint Presentation</vt:lpstr>
      <vt:lpstr>PowerPoint Presentation</vt:lpstr>
      <vt:lpstr>СПРОВОЂЕЊЕ ПРОВЕРЕ ОПШТИХ ФУНКЦИОНАЛНИХ КОМПЕТЕНЦИЈА (ОФК)</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Упутство за запослене који раде на пословима УЉР у ЈЛС</dc:title>
  <dc:creator>Ana Angelkovski</dc:creator>
  <cp:lastModifiedBy>Ana Angelkovski</cp:lastModifiedBy>
  <cp:revision>98</cp:revision>
  <dcterms:created xsi:type="dcterms:W3CDTF">2006-08-16T00:00:00Z</dcterms:created>
  <dcterms:modified xsi:type="dcterms:W3CDTF">2024-03-26T11:30:19Z</dcterms:modified>
  <dc:identifier>DAF_9Rwh-Mo</dc:identifier>
</cp:coreProperties>
</file>